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E91381-529F-47AD-AB9B-5A4EE4FD5B8D}" v="2" dt="2024-06-25T00:13:21.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6247" autoAdjust="0"/>
  </p:normalViewPr>
  <p:slideViewPr>
    <p:cSldViewPr snapToGrid="0" snapToObjects="1">
      <p:cViewPr varScale="1">
        <p:scale>
          <a:sx n="125" d="100"/>
          <a:sy n="125" d="100"/>
        </p:scale>
        <p:origin x="108" y="28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F7E91381-529F-47AD-AB9B-5A4EE4FD5B8D}"/>
    <pc:docChg chg="undo custSel modSld">
      <pc:chgData name="Bess Dunlevy" userId="dd4b9a8537dbe9d0" providerId="LiveId" clId="{F7E91381-529F-47AD-AB9B-5A4EE4FD5B8D}" dt="2024-06-25T00:13:23.189" v="36" actId="478"/>
      <pc:docMkLst>
        <pc:docMk/>
      </pc:docMkLst>
      <pc:sldChg chg="addSp delSp modSp mod">
        <pc:chgData name="Bess Dunlevy" userId="dd4b9a8537dbe9d0" providerId="LiveId" clId="{F7E91381-529F-47AD-AB9B-5A4EE4FD5B8D}" dt="2024-06-25T00:13:23.189" v="36" actId="478"/>
        <pc:sldMkLst>
          <pc:docMk/>
          <pc:sldMk cId="1508588292" sldId="342"/>
        </pc:sldMkLst>
        <pc:spChg chg="mod">
          <ac:chgData name="Bess Dunlevy" userId="dd4b9a8537dbe9d0" providerId="LiveId" clId="{F7E91381-529F-47AD-AB9B-5A4EE4FD5B8D}" dt="2024-06-25T00:10:30.598" v="26" actId="20577"/>
          <ac:spMkLst>
            <pc:docMk/>
            <pc:sldMk cId="1508588292" sldId="342"/>
            <ac:spMk id="3" creationId="{1A76DB7C-FE3B-1B81-FE80-5048FEDFD2B4}"/>
          </ac:spMkLst>
        </pc:spChg>
        <pc:spChg chg="mod">
          <ac:chgData name="Bess Dunlevy" userId="dd4b9a8537dbe9d0" providerId="LiveId" clId="{F7E91381-529F-47AD-AB9B-5A4EE4FD5B8D}" dt="2024-06-25T00:13:22.330" v="34" actId="255"/>
          <ac:spMkLst>
            <pc:docMk/>
            <pc:sldMk cId="1508588292" sldId="342"/>
            <ac:spMk id="6" creationId="{9089BB73-827B-B27D-6B16-FE387637ACC0}"/>
          </ac:spMkLst>
        </pc:spChg>
        <pc:spChg chg="add del mod">
          <ac:chgData name="Bess Dunlevy" userId="dd4b9a8537dbe9d0" providerId="LiveId" clId="{F7E91381-529F-47AD-AB9B-5A4EE4FD5B8D}" dt="2024-06-25T00:13:22.696" v="35" actId="478"/>
          <ac:spMkLst>
            <pc:docMk/>
            <pc:sldMk cId="1508588292" sldId="342"/>
            <ac:spMk id="33" creationId="{143A449B-AAB7-994A-92CE-8F48E2CA7DF6}"/>
          </ac:spMkLst>
        </pc:spChg>
        <pc:picChg chg="add del">
          <ac:chgData name="Bess Dunlevy" userId="dd4b9a8537dbe9d0" providerId="LiveId" clId="{F7E91381-529F-47AD-AB9B-5A4EE4FD5B8D}" dt="2024-06-25T00:13:23.189" v="36" actId="478"/>
          <ac:picMkLst>
            <pc:docMk/>
            <pc:sldMk cId="1508588292" sldId="342"/>
            <ac:picMk id="4" creationId="{4AEB8225-3AA8-AF48-AD51-3F5F53316D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pt.smartsheet.com/try-it?trp=5750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undo bege texturizado">
            <a:extLst>
              <a:ext uri="{FF2B5EF4-FFF2-40B4-BE49-F238E27FC236}">
                <a16:creationId xmlns:a16="http://schemas.microsoft.com/office/drawing/2014/main" id="{61F45D65-CB4D-1E50-D6DA-930A1B07E768}"/>
              </a:ext>
            </a:extLst>
          </p:cNvPr>
          <p:cNvPicPr>
            <a:picLocks noChangeAspect="1"/>
          </p:cNvPicPr>
          <p:nvPr/>
        </p:nvPicPr>
        <p:blipFill>
          <a:blip r:embed="rId2">
            <a:alphaModFix amt="39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1"/>
          </a:xfrm>
          <a:prstGeom prst="rect">
            <a:avLst/>
          </a:prstGeom>
        </p:spPr>
      </p:pic>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rcRect/>
          <a:stretch/>
        </p:blipFill>
        <p:spPr>
          <a:xfrm>
            <a:off x="8825932" y="314882"/>
            <a:ext cx="2954371" cy="587609"/>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997733" cy="830997"/>
          </a:xfrm>
          <a:prstGeom prst="rect">
            <a:avLst/>
          </a:prstGeom>
          <a:noFill/>
        </p:spPr>
        <p:txBody>
          <a:bodyPr wrap="square" rtlCol="0">
            <a:spAutoFit/>
          </a:bodyPr>
          <a:lstStyle/>
          <a:p>
            <a:pPr rtl="0"/>
            <a:r>
              <a:rPr lang="pt-BR" sz="2400" b="1" dirty="0">
                <a:solidFill>
                  <a:schemeClr val="tx1">
                    <a:lumMod val="65000"/>
                    <a:lumOff val="35000"/>
                  </a:schemeClr>
                </a:solidFill>
                <a:latin typeface="Century Gothic" panose="020B0502020202020204" pitchFamily="34" charset="0"/>
              </a:rPr>
              <a:t>Exemplo de modelo de apresentação de plano de </a:t>
            </a:r>
            <a:br>
              <a:rPr lang="en-US" sz="2400" b="1" dirty="0">
                <a:solidFill>
                  <a:schemeClr val="tx1">
                    <a:lumMod val="65000"/>
                    <a:lumOff val="35000"/>
                  </a:schemeClr>
                </a:solidFill>
                <a:latin typeface="Century Gothic" panose="020B0502020202020204" pitchFamily="34" charset="0"/>
              </a:rPr>
            </a:br>
            <a:r>
              <a:rPr lang="pt-BR" sz="2400" b="1" dirty="0">
                <a:solidFill>
                  <a:schemeClr val="tx1">
                    <a:lumMod val="65000"/>
                    <a:lumOff val="35000"/>
                  </a:schemeClr>
                </a:solidFill>
                <a:latin typeface="Century Gothic" panose="020B0502020202020204" pitchFamily="34" charset="0"/>
              </a:rPr>
              <a:t>negócios estratégico de cinco anos</a:t>
            </a:r>
          </a:p>
        </p:txBody>
      </p:sp>
      <p:sp>
        <p:nvSpPr>
          <p:cNvPr id="3" name="TextBox 2">
            <a:extLst>
              <a:ext uri="{FF2B5EF4-FFF2-40B4-BE49-F238E27FC236}">
                <a16:creationId xmlns:a16="http://schemas.microsoft.com/office/drawing/2014/main" id="{1A76DB7C-FE3B-1B81-FE80-5048FEDFD2B4}"/>
              </a:ext>
            </a:extLst>
          </p:cNvPr>
          <p:cNvSpPr txBox="1"/>
          <p:nvPr/>
        </p:nvSpPr>
        <p:spPr>
          <a:xfrm>
            <a:off x="273748" y="5955271"/>
            <a:ext cx="11644504" cy="477503"/>
          </a:xfrm>
          <a:prstGeom prst="rect">
            <a:avLst/>
          </a:prstGeom>
          <a:noFill/>
        </p:spPr>
        <p:txBody>
          <a:bodyPr wrap="square">
            <a:spAutoFit/>
          </a:bodyPr>
          <a:lstStyle/>
          <a:p>
            <a:pPr marL="0" marR="0" algn="ctr" rtl="0">
              <a:lnSpc>
                <a:spcPct val="107000"/>
              </a:lnSpc>
              <a:spcBef>
                <a:spcPts val="0"/>
              </a:spcBef>
              <a:spcAft>
                <a:spcPts val="800"/>
              </a:spcAft>
            </a:pPr>
            <a:r>
              <a:rPr lang="pt-BR" sz="1200" kern="100" dirty="0">
                <a:solidFill>
                  <a:schemeClr val="tx1">
                    <a:lumMod val="50000"/>
                    <a:lumOff val="50000"/>
                  </a:schemeClr>
                </a:solidFill>
                <a:effectLst/>
                <a:latin typeface="Century Gothic" panose="020B0502020202020204" pitchFamily="34" charset="0"/>
                <a:ea typeface="Calibri" panose="020F0502020204030204" pitchFamily="34" charset="0"/>
                <a:cs typeface="Arial" panose="020B0604020202020204" pitchFamily="34" charset="0"/>
              </a:rPr>
              <a:t>Esta apresentação de plano de negócios estratégico de cinco anos coloca a “Positive Charge” no caminho da liderança, da inovação e da sustentabilidade do setor, abordando o crescimento financeiro, o posicionamento no mercado, o engajamento da comunidade, a excelência operacional, as parcerias estratégicas e a inovação tecnológica.</a:t>
            </a:r>
          </a:p>
        </p:txBody>
      </p:sp>
      <p:graphicFrame>
        <p:nvGraphicFramePr>
          <p:cNvPr id="5" name="Table 4">
            <a:extLst>
              <a:ext uri="{FF2B5EF4-FFF2-40B4-BE49-F238E27FC236}">
                <a16:creationId xmlns:a16="http://schemas.microsoft.com/office/drawing/2014/main" id="{9D67C4F9-B9ED-1907-641C-8994FA946E4F}"/>
              </a:ext>
            </a:extLst>
          </p:cNvPr>
          <p:cNvGraphicFramePr>
            <a:graphicFrameLocks noGrp="1"/>
          </p:cNvGraphicFramePr>
          <p:nvPr>
            <p:extLst>
              <p:ext uri="{D42A27DB-BD31-4B8C-83A1-F6EECF244321}">
                <p14:modId xmlns:p14="http://schemas.microsoft.com/office/powerpoint/2010/main" val="4119195210"/>
              </p:ext>
            </p:extLst>
          </p:nvPr>
        </p:nvGraphicFramePr>
        <p:xfrm>
          <a:off x="394635" y="2472531"/>
          <a:ext cx="11385667" cy="3057525"/>
        </p:xfrm>
        <a:graphic>
          <a:graphicData uri="http://schemas.openxmlformats.org/drawingml/2006/table">
            <a:tbl>
              <a:tblPr firstRow="1" firstCol="1" bandRow="1"/>
              <a:tblGrid>
                <a:gridCol w="1472265">
                  <a:extLst>
                    <a:ext uri="{9D8B030D-6E8A-4147-A177-3AD203B41FA5}">
                      <a16:colId xmlns:a16="http://schemas.microsoft.com/office/drawing/2014/main" val="3726708494"/>
                    </a:ext>
                  </a:extLst>
                </a:gridCol>
                <a:gridCol w="4277355">
                  <a:extLst>
                    <a:ext uri="{9D8B030D-6E8A-4147-A177-3AD203B41FA5}">
                      <a16:colId xmlns:a16="http://schemas.microsoft.com/office/drawing/2014/main" val="131943471"/>
                    </a:ext>
                  </a:extLst>
                </a:gridCol>
                <a:gridCol w="1414785">
                  <a:extLst>
                    <a:ext uri="{9D8B030D-6E8A-4147-A177-3AD203B41FA5}">
                      <a16:colId xmlns:a16="http://schemas.microsoft.com/office/drawing/2014/main" val="2140866724"/>
                    </a:ext>
                  </a:extLst>
                </a:gridCol>
                <a:gridCol w="4221262">
                  <a:extLst>
                    <a:ext uri="{9D8B030D-6E8A-4147-A177-3AD203B41FA5}">
                      <a16:colId xmlns:a16="http://schemas.microsoft.com/office/drawing/2014/main" val="278224868"/>
                    </a:ext>
                  </a:extLst>
                </a:gridCol>
              </a:tblGrid>
              <a:tr h="3057525">
                <a:tc>
                  <a:txBody>
                    <a:bodyPr/>
                    <a:lstStyle/>
                    <a:p>
                      <a:pPr marL="159385" marR="0" rtl="0">
                        <a:lnSpc>
                          <a:spcPct val="115000"/>
                        </a:lnSpc>
                        <a:spcBef>
                          <a:spcPts val="0"/>
                        </a:spcBef>
                        <a:spcAft>
                          <a:spcPts val="0"/>
                        </a:spcAft>
                      </a:pPr>
                      <a:r>
                        <a:rPr lang="pt-BR" sz="12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Declaração da</a:t>
                      </a:r>
                    </a:p>
                    <a:p>
                      <a:pPr marL="159385" marR="0" rtl="0">
                        <a:lnSpc>
                          <a:spcPct val="115000"/>
                        </a:lnSpc>
                        <a:spcBef>
                          <a:spcPts val="0"/>
                        </a:spcBef>
                        <a:spcAft>
                          <a:spcPts val="0"/>
                        </a:spcAft>
                      </a:pPr>
                      <a:r>
                        <a:rPr lang="pt-BR" sz="10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MISSÃO</a:t>
                      </a:r>
                    </a:p>
                  </a:txBody>
                  <a:tcPr marL="68580" marR="68580" marT="0" marB="0">
                    <a:lnL>
                      <a:noFill/>
                    </a:lnL>
                    <a:lnR>
                      <a:noFill/>
                    </a:lnR>
                    <a:lnT>
                      <a:noFill/>
                    </a:lnT>
                    <a:lnB>
                      <a:noFill/>
                    </a:lnB>
                    <a:noFill/>
                  </a:tcPr>
                </a:tc>
                <a:tc>
                  <a:txBody>
                    <a:bodyPr/>
                    <a:lstStyle/>
                    <a:p>
                      <a:pPr marL="0" marR="0" rtl="0">
                        <a:lnSpc>
                          <a:spcPct val="115000"/>
                        </a:lnSpc>
                        <a:spcBef>
                          <a:spcPts val="0"/>
                        </a:spcBef>
                        <a:spcAft>
                          <a:spcPts val="600"/>
                        </a:spcAft>
                      </a:pPr>
                      <a:r>
                        <a:rPr lang="pt-BR"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Na Positive Charge, nossa missão é acelerar a transição para o transporte sustentável em todo o mundo. Fornecemos soluções confiáveis, práticas e inovadoras de carregamento de veículos elétricos e serviços de logística, aprimorando a experiência de propriedade desse tipo de veículo.</a:t>
                      </a:r>
                    </a:p>
                    <a:p>
                      <a:pPr marL="0" marR="0" rtl="0">
                        <a:lnSpc>
                          <a:spcPct val="115000"/>
                        </a:lnSpc>
                        <a:spcBef>
                          <a:spcPts val="0"/>
                        </a:spcBef>
                        <a:spcAft>
                          <a:spcPts val="600"/>
                        </a:spcAft>
                      </a:pPr>
                      <a:r>
                        <a:rPr lang="pt-BR"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Nosso compromisso com a sustentabilidade nos leva a melhorar e expandir continuamente nossa infraestrutura, garantindo acessibilidade para todos os motoristas de veículos elétricos e contribuindo para um planeta mais limpo e sustentável.</a:t>
                      </a:r>
                    </a:p>
                  </a:txBody>
                  <a:tcPr marR="73025" marT="91440" marB="18415">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tc>
                  <a:txBody>
                    <a:bodyPr/>
                    <a:lstStyle/>
                    <a:p>
                      <a:pPr marL="101600" marR="0" rtl="0">
                        <a:lnSpc>
                          <a:spcPct val="115000"/>
                        </a:lnSpc>
                        <a:spcBef>
                          <a:spcPts val="0"/>
                        </a:spcBef>
                        <a:spcAft>
                          <a:spcPts val="0"/>
                        </a:spcAft>
                      </a:pPr>
                      <a:r>
                        <a:rPr lang="pt-BR" sz="12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Declaração da</a:t>
                      </a:r>
                    </a:p>
                    <a:p>
                      <a:pPr marL="101600" marR="0" rtl="0">
                        <a:lnSpc>
                          <a:spcPct val="115000"/>
                        </a:lnSpc>
                        <a:spcBef>
                          <a:spcPts val="0"/>
                        </a:spcBef>
                        <a:spcAft>
                          <a:spcPts val="600"/>
                        </a:spcAft>
                      </a:pPr>
                      <a:r>
                        <a:rPr lang="pt-BR" sz="10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VISÃO</a:t>
                      </a:r>
                    </a:p>
                  </a:txBody>
                  <a:tcPr marL="68580" marR="68580" marT="0" marB="0">
                    <a:lnL w="28575" cap="flat" cmpd="sng" algn="ctr">
                      <a:solidFill>
                        <a:srgbClr val="CED9D6"/>
                      </a:solidFill>
                      <a:prstDash val="solid"/>
                      <a:round/>
                      <a:headEnd type="none" w="med" len="med"/>
                      <a:tailEnd type="none" w="med" len="med"/>
                    </a:lnL>
                    <a:lnR>
                      <a:noFill/>
                    </a:lnR>
                    <a:lnT>
                      <a:noFill/>
                    </a:lnT>
                    <a:lnB>
                      <a:noFill/>
                    </a:lnB>
                    <a:noFill/>
                  </a:tcPr>
                </a:tc>
                <a:tc>
                  <a:txBody>
                    <a:bodyPr/>
                    <a:lstStyle/>
                    <a:p>
                      <a:pPr marL="0" marR="0" rtl="0">
                        <a:lnSpc>
                          <a:spcPct val="115000"/>
                        </a:lnSpc>
                        <a:spcBef>
                          <a:spcPts val="0"/>
                        </a:spcBef>
                        <a:spcAft>
                          <a:spcPts val="600"/>
                        </a:spcAft>
                      </a:pPr>
                      <a:r>
                        <a:rPr lang="pt-BR" sz="1200" dirty="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Nossa visão é nos tornarmos líderes globais no setor de carregamento de veículos elétricos, estabelecendo o padrão de inovação, satisfação do cliente e gestão ambiental.</a:t>
                      </a:r>
                    </a:p>
                    <a:p>
                      <a:pPr marL="0" marR="0" rtl="0">
                        <a:lnSpc>
                          <a:spcPct val="115000"/>
                        </a:lnSpc>
                        <a:spcBef>
                          <a:spcPts val="0"/>
                        </a:spcBef>
                        <a:spcAft>
                          <a:spcPts val="600"/>
                        </a:spcAft>
                      </a:pPr>
                      <a:r>
                        <a:rPr lang="pt-BR" sz="1200" dirty="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Até 20XX, a Positive Charge pretende inaugurar a rede de carregamento mais extensa e tecnologicamente avançada da atualidade, facilitando a mobilidade contínua e sustentável em todo o mundo.</a:t>
                      </a:r>
                    </a:p>
                    <a:p>
                      <a:pPr marL="0" marR="0" rtl="0">
                        <a:lnSpc>
                          <a:spcPct val="115000"/>
                        </a:lnSpc>
                        <a:spcBef>
                          <a:spcPts val="0"/>
                        </a:spcBef>
                        <a:spcAft>
                          <a:spcPts val="600"/>
                        </a:spcAft>
                      </a:pPr>
                      <a:r>
                        <a:rPr lang="pt-BR" sz="1200" dirty="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Prevemos um futuro em que o transporte elétrico será a norma, alimentado por energia renovável e acessível a todos, em todos os lugares.</a:t>
                      </a:r>
                    </a:p>
                  </a:txBody>
                  <a:tcPr marL="68580" marR="68580" marT="0" marB="0">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extLst>
                  <a:ext uri="{0D108BD9-81ED-4DB2-BD59-A6C34878D82A}">
                    <a16:rowId xmlns:a16="http://schemas.microsoft.com/office/drawing/2014/main" val="2954171679"/>
                  </a:ext>
                </a:extLst>
              </a:tr>
            </a:tbl>
          </a:graphicData>
        </a:graphic>
      </p:graphicFrame>
      <p:sp>
        <p:nvSpPr>
          <p:cNvPr id="6" name="Rectangle 1">
            <a:extLst>
              <a:ext uri="{FF2B5EF4-FFF2-40B4-BE49-F238E27FC236}">
                <a16:creationId xmlns:a16="http://schemas.microsoft.com/office/drawing/2014/main" id="{9089BB73-827B-B27D-6B16-FE387637ACC0}"/>
              </a:ext>
            </a:extLst>
          </p:cNvPr>
          <p:cNvSpPr>
            <a:spLocks noChangeArrowheads="1"/>
          </p:cNvSpPr>
          <p:nvPr/>
        </p:nvSpPr>
        <p:spPr bwMode="auto">
          <a:xfrm>
            <a:off x="624899" y="1375006"/>
            <a:ext cx="10942202"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2500" b="0" i="0" u="none" strike="noStrike" cap="none" normalizeH="0" baseline="0">
                <a:ln>
                  <a:noFill/>
                </a:ln>
                <a:solidFill>
                  <a:srgbClr val="7F7F7F"/>
                </a:solidFill>
                <a:effectLst/>
                <a:latin typeface="Century Gothic" panose="020B0502020202020204" pitchFamily="34" charset="0"/>
                <a:ea typeface="Arial" panose="020B0604020202020204" pitchFamily="34" charset="0"/>
                <a:cs typeface="Arial" panose="020B0604020202020204" pitchFamily="34" charset="0"/>
              </a:rPr>
              <a:t>POSITIVE CHARGE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a:ln>
                  <a:noFill/>
                </a:ln>
                <a:solidFill>
                  <a:srgbClr val="595959"/>
                </a:solidFill>
                <a:effectLst/>
                <a:latin typeface="Century Gothic" panose="020B0502020202020204" pitchFamily="34" charset="0"/>
                <a:ea typeface="Arial" panose="020B0604020202020204" pitchFamily="34" charset="0"/>
                <a:cs typeface="Arial" panose="020B0604020202020204" pitchFamily="34" charset="0"/>
              </a:rPr>
              <a:t>PLANO ESTRATÉGICO DE CINCO ANOS 20XX–20XX</a:t>
            </a: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014B60-3D13-9BD7-47CC-111BDDCB0F67}"/>
              </a:ext>
            </a:extLst>
          </p:cNvPr>
          <p:cNvGraphicFramePr>
            <a:graphicFrameLocks noGrp="1"/>
          </p:cNvGraphicFramePr>
          <p:nvPr>
            <p:extLst>
              <p:ext uri="{D42A27DB-BD31-4B8C-83A1-F6EECF244321}">
                <p14:modId xmlns:p14="http://schemas.microsoft.com/office/powerpoint/2010/main" val="2170227599"/>
              </p:ext>
            </p:extLst>
          </p:nvPr>
        </p:nvGraphicFramePr>
        <p:xfrm>
          <a:off x="144379" y="154005"/>
          <a:ext cx="11867950" cy="6564429"/>
        </p:xfrm>
        <a:graphic>
          <a:graphicData uri="http://schemas.openxmlformats.org/drawingml/2006/table">
            <a:tbl>
              <a:tblPr/>
              <a:tblGrid>
                <a:gridCol w="1233180">
                  <a:extLst>
                    <a:ext uri="{9D8B030D-6E8A-4147-A177-3AD203B41FA5}">
                      <a16:colId xmlns:a16="http://schemas.microsoft.com/office/drawing/2014/main" val="352530803"/>
                    </a:ext>
                  </a:extLst>
                </a:gridCol>
                <a:gridCol w="2126954">
                  <a:extLst>
                    <a:ext uri="{9D8B030D-6E8A-4147-A177-3AD203B41FA5}">
                      <a16:colId xmlns:a16="http://schemas.microsoft.com/office/drawing/2014/main" val="2760962202"/>
                    </a:ext>
                  </a:extLst>
                </a:gridCol>
                <a:gridCol w="2126954">
                  <a:extLst>
                    <a:ext uri="{9D8B030D-6E8A-4147-A177-3AD203B41FA5}">
                      <a16:colId xmlns:a16="http://schemas.microsoft.com/office/drawing/2014/main" val="1517133239"/>
                    </a:ext>
                  </a:extLst>
                </a:gridCol>
                <a:gridCol w="2126954">
                  <a:extLst>
                    <a:ext uri="{9D8B030D-6E8A-4147-A177-3AD203B41FA5}">
                      <a16:colId xmlns:a16="http://schemas.microsoft.com/office/drawing/2014/main" val="3297691526"/>
                    </a:ext>
                  </a:extLst>
                </a:gridCol>
                <a:gridCol w="2126954">
                  <a:extLst>
                    <a:ext uri="{9D8B030D-6E8A-4147-A177-3AD203B41FA5}">
                      <a16:colId xmlns:a16="http://schemas.microsoft.com/office/drawing/2014/main" val="2998321740"/>
                    </a:ext>
                  </a:extLst>
                </a:gridCol>
                <a:gridCol w="2126954">
                  <a:extLst>
                    <a:ext uri="{9D8B030D-6E8A-4147-A177-3AD203B41FA5}">
                      <a16:colId xmlns:a16="http://schemas.microsoft.com/office/drawing/2014/main" val="2570455119"/>
                    </a:ext>
                  </a:extLst>
                </a:gridCol>
              </a:tblGrid>
              <a:tr h="333731">
                <a:tc>
                  <a:txBody>
                    <a:bodyPr/>
                    <a:lstStyle/>
                    <a:p>
                      <a:pPr algn="l" fontAlgn="b"/>
                      <a:endParaRPr lang="en-US" sz="800" b="0" i="0" u="none" strike="noStrike" dirty="0">
                        <a:solidFill>
                          <a:srgbClr val="000000"/>
                        </a:solidFill>
                        <a:effectLst/>
                        <a:latin typeface="Aptos Narrow" panose="020B0004020202020204" pitchFamily="34" charset="0"/>
                      </a:endParaRPr>
                    </a:p>
                  </a:txBody>
                  <a:tcPr marL="5169" marR="5169" marT="5169"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a:txBody>
                    <a:bodyPr/>
                    <a:lstStyle/>
                    <a:p>
                      <a:pPr algn="ctr" rtl="0" fontAlgn="ctr"/>
                      <a:r>
                        <a:rPr lang="pt-BR" sz="800" b="0" i="0" u="none" strike="noStrike">
                          <a:solidFill>
                            <a:srgbClr val="000000"/>
                          </a:solidFill>
                          <a:effectLst/>
                          <a:highlight>
                            <a:srgbClr val="DFE250"/>
                          </a:highlight>
                          <a:latin typeface="Century Gothic" panose="020B0502020202020204" pitchFamily="34" charset="0"/>
                        </a:rPr>
                        <a:t>METAS DO ANO 1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pt-BR" sz="800" b="0" i="0" u="none" strike="noStrike">
                          <a:solidFill>
                            <a:srgbClr val="000000"/>
                          </a:solidFill>
                          <a:effectLst/>
                          <a:highlight>
                            <a:srgbClr val="DFE250"/>
                          </a:highlight>
                          <a:latin typeface="Century Gothic" panose="020B0502020202020204" pitchFamily="34" charset="0"/>
                        </a:rPr>
                        <a:t>METAS DO ANO 2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pt-BR" sz="800" b="0" i="0" u="none" strike="noStrike">
                          <a:solidFill>
                            <a:srgbClr val="000000"/>
                          </a:solidFill>
                          <a:effectLst/>
                          <a:highlight>
                            <a:srgbClr val="DFE250"/>
                          </a:highlight>
                          <a:latin typeface="Century Gothic" panose="020B0502020202020204" pitchFamily="34" charset="0"/>
                        </a:rPr>
                        <a:t>METAS DO ANO 3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pt-BR" sz="800" b="0" i="0" u="none" strike="noStrike">
                          <a:solidFill>
                            <a:srgbClr val="000000"/>
                          </a:solidFill>
                          <a:effectLst/>
                          <a:highlight>
                            <a:srgbClr val="DFE250"/>
                          </a:highlight>
                          <a:latin typeface="Century Gothic" panose="020B0502020202020204" pitchFamily="34" charset="0"/>
                        </a:rPr>
                        <a:t>METAS DO ANO 4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pt-BR" sz="800" b="0" i="0" u="none" strike="noStrike">
                          <a:solidFill>
                            <a:srgbClr val="000000"/>
                          </a:solidFill>
                          <a:effectLst/>
                          <a:highlight>
                            <a:srgbClr val="DFE250"/>
                          </a:highlight>
                          <a:latin typeface="Century Gothic" panose="020B0502020202020204" pitchFamily="34" charset="0"/>
                        </a:rPr>
                        <a:t>METAS DO ANO 5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extLst>
                  <a:ext uri="{0D108BD9-81ED-4DB2-BD59-A6C34878D82A}">
                    <a16:rowId xmlns:a16="http://schemas.microsoft.com/office/drawing/2014/main" val="4294240699"/>
                  </a:ext>
                </a:extLst>
              </a:tr>
              <a:tr h="1039143">
                <a:tc>
                  <a:txBody>
                    <a:bodyPr/>
                    <a:lstStyle/>
                    <a:p>
                      <a:pPr algn="ctr" rtl="0" fontAlgn="ctr"/>
                      <a:r>
                        <a:rPr lang="pt-BR" sz="1000" b="0" i="0" u="none" strike="noStrike" dirty="0">
                          <a:solidFill>
                            <a:srgbClr val="595959"/>
                          </a:solidFill>
                          <a:effectLst/>
                          <a:highlight>
                            <a:srgbClr val="EDEF9F"/>
                          </a:highlight>
                          <a:latin typeface="Century Gothic" panose="020B0502020202020204" pitchFamily="34" charset="0"/>
                        </a:rPr>
                        <a:t>FINANCEIRO</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pt-BR" sz="800" b="0" i="0" u="sng" strike="noStrike" dirty="0">
                          <a:solidFill>
                            <a:srgbClr val="000000"/>
                          </a:solidFill>
                          <a:effectLst/>
                          <a:latin typeface="Century Gothic" panose="020B0502020202020204" pitchFamily="34" charset="0"/>
                        </a:rPr>
                        <a:t>Estabelecer a base:</a:t>
                      </a:r>
                      <a:r>
                        <a:rPr lang="pt-BR" sz="800" b="0" i="0" u="none" strike="noStrike" dirty="0">
                          <a:solidFill>
                            <a:srgbClr val="000000"/>
                          </a:solidFill>
                          <a:effectLst/>
                          <a:latin typeface="Century Gothic" panose="020B0502020202020204" pitchFamily="34" charset="0"/>
                        </a:rPr>
                        <a:t> atingir R$ 5 milhões em receita expandindo a rede de carregamento em 15%. Garantir R$ 2 milhões em financiamento para atualizações e expansão de tecnologia.</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a:solidFill>
                            <a:srgbClr val="000000"/>
                          </a:solidFill>
                          <a:effectLst/>
                          <a:latin typeface="Century Gothic" panose="020B0502020202020204" pitchFamily="34" charset="0"/>
                        </a:rPr>
                        <a:t>Crescimento e expansão:</a:t>
                      </a:r>
                      <a:r>
                        <a:rPr lang="pt-BR" sz="800" b="0" i="0" u="none" strike="noStrike">
                          <a:solidFill>
                            <a:srgbClr val="000000"/>
                          </a:solidFill>
                          <a:effectLst/>
                          <a:latin typeface="Century Gothic" panose="020B0502020202020204" pitchFamily="34" charset="0"/>
                        </a:rPr>
                        <a:t> aumentar a receita em 20%, com foco em áreas urbanas de alta demanda.</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dirty="0">
                          <a:solidFill>
                            <a:srgbClr val="000000"/>
                          </a:solidFill>
                          <a:effectLst/>
                          <a:latin typeface="Century Gothic" panose="020B0502020202020204" pitchFamily="34" charset="0"/>
                        </a:rPr>
                        <a:t>Consolidação e rentabilidade:</a:t>
                      </a:r>
                      <a:r>
                        <a:rPr lang="pt-BR" sz="800" b="0" i="0" u="none" strike="noStrike" dirty="0">
                          <a:solidFill>
                            <a:srgbClr val="000000"/>
                          </a:solidFill>
                          <a:effectLst/>
                          <a:latin typeface="Century Gothic" panose="020B0502020202020204" pitchFamily="34" charset="0"/>
                        </a:rPr>
                        <a:t> atingir </a:t>
                      </a:r>
                      <a:br>
                        <a:rPr lang="pt-BR" sz="800" b="0" i="0" u="none" strike="noStrike" dirty="0">
                          <a:solidFill>
                            <a:srgbClr val="000000"/>
                          </a:solidFill>
                          <a:effectLst/>
                          <a:latin typeface="Century Gothic" panose="020B0502020202020204" pitchFamily="34" charset="0"/>
                        </a:rPr>
                      </a:br>
                      <a:r>
                        <a:rPr lang="pt-BR" sz="800" b="0" i="0" u="none" strike="noStrike" dirty="0">
                          <a:solidFill>
                            <a:srgbClr val="000000"/>
                          </a:solidFill>
                          <a:effectLst/>
                          <a:latin typeface="Century Gothic" panose="020B0502020202020204" pitchFamily="34" charset="0"/>
                        </a:rPr>
                        <a:t>R$ 15 milhões em receita por meio de parcerias estratégicas e diversificação de serviços.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a:solidFill>
                            <a:srgbClr val="000000"/>
                          </a:solidFill>
                          <a:effectLst/>
                          <a:latin typeface="Century Gothic" panose="020B0502020202020204" pitchFamily="34" charset="0"/>
                        </a:rPr>
                        <a:t>Liderança de mercado:</a:t>
                      </a:r>
                      <a:r>
                        <a:rPr lang="pt-BR" sz="800" b="0" i="0" u="none" strike="noStrike">
                          <a:solidFill>
                            <a:srgbClr val="000000"/>
                          </a:solidFill>
                          <a:effectLst/>
                          <a:latin typeface="Century Gothic" panose="020B0502020202020204" pitchFamily="34" charset="0"/>
                        </a:rPr>
                        <a:t> atingir R$ 25 milhões em receita com a introdução de soluções inovadoras de carregamento. Expandir os negócios internacionalmente, começando por projetos-piloto na Europa e Ásia.</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dirty="0">
                          <a:solidFill>
                            <a:srgbClr val="000000"/>
                          </a:solidFill>
                          <a:effectLst/>
                          <a:latin typeface="Century Gothic" panose="020B0502020202020204" pitchFamily="34" charset="0"/>
                        </a:rPr>
                        <a:t>Sustentabilidade e inovação:</a:t>
                      </a:r>
                      <a:r>
                        <a:rPr lang="pt-BR" sz="800" b="0" i="0" u="none" strike="noStrike" dirty="0">
                          <a:solidFill>
                            <a:srgbClr val="000000"/>
                          </a:solidFill>
                          <a:effectLst/>
                          <a:latin typeface="Century Gothic" panose="020B0502020202020204" pitchFamily="34" charset="0"/>
                        </a:rPr>
                        <a:t> superar </a:t>
                      </a:r>
                      <a:br>
                        <a:rPr lang="pt-BR" sz="800" b="0" i="0" u="none" strike="noStrike" dirty="0">
                          <a:solidFill>
                            <a:srgbClr val="000000"/>
                          </a:solidFill>
                          <a:effectLst/>
                          <a:latin typeface="Century Gothic" panose="020B0502020202020204" pitchFamily="34" charset="0"/>
                        </a:rPr>
                      </a:br>
                      <a:r>
                        <a:rPr lang="pt-BR" sz="800" b="0" i="0" u="none" strike="noStrike" dirty="0">
                          <a:solidFill>
                            <a:srgbClr val="000000"/>
                          </a:solidFill>
                          <a:effectLst/>
                          <a:latin typeface="Century Gothic" panose="020B0502020202020204" pitchFamily="34" charset="0"/>
                        </a:rPr>
                        <a:t>R$ 35 milhões em receita liderando práticas sustentáveis e integração de energia renovável. Investir 10% dos lucros em P&amp;D para tecnologias de carregamento de veículos elétricos de última geração.</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50255037"/>
                  </a:ext>
                </a:extLst>
              </a:tr>
              <a:tr h="1039143">
                <a:tc>
                  <a:txBody>
                    <a:bodyPr/>
                    <a:lstStyle/>
                    <a:p>
                      <a:pPr algn="ctr" rtl="0" fontAlgn="ctr"/>
                      <a:r>
                        <a:rPr lang="pt-BR" sz="1000" b="0" i="0" u="none" strike="noStrike" dirty="0">
                          <a:solidFill>
                            <a:srgbClr val="595959"/>
                          </a:solidFill>
                          <a:effectLst/>
                          <a:highlight>
                            <a:srgbClr val="EDEF9F"/>
                          </a:highlight>
                          <a:latin typeface="Century Gothic" panose="020B0502020202020204" pitchFamily="34" charset="0"/>
                        </a:rPr>
                        <a:t>MARKETING</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pt-BR" sz="800" b="0" i="0" u="sng" strike="noStrike">
                          <a:solidFill>
                            <a:srgbClr val="000000"/>
                          </a:solidFill>
                          <a:effectLst/>
                          <a:latin typeface="Century Gothic" panose="020B0502020202020204" pitchFamily="34" charset="0"/>
                        </a:rPr>
                        <a:t>Reconhecimento da marca:</a:t>
                      </a:r>
                      <a:r>
                        <a:rPr lang="pt-BR" sz="800" b="0" i="0" u="none" strike="noStrike">
                          <a:solidFill>
                            <a:srgbClr val="000000"/>
                          </a:solidFill>
                          <a:effectLst/>
                          <a:latin typeface="Century Gothic" panose="020B0502020202020204" pitchFamily="34" charset="0"/>
                        </a:rPr>
                        <a:t> lançar uma campanha abrangente de marketing digital para aumentar a visibilidade da marca. Estabelecer parcerias com fabricantes de veículos elétricos para criar oportunidades de co-marketing.</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none" strike="noStrike">
                          <a:solidFill>
                            <a:srgbClr val="000000"/>
                          </a:solidFill>
                          <a:effectLst/>
                          <a:latin typeface="Century Gothic" panose="020B0502020202020204" pitchFamily="34" charset="0"/>
                        </a:rPr>
                        <a:t>Reduzir os custos operacionais em 5% por meio de melhorias na eficiência.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none" strike="noStrike">
                          <a:solidFill>
                            <a:srgbClr val="000000"/>
                          </a:solidFill>
                          <a:effectLst/>
                          <a:latin typeface="Century Gothic" panose="020B0502020202020204" pitchFamily="34" charset="0"/>
                        </a:rPr>
                        <a:t>Alcançar uma margem de lucro de 15% otimizando as operações e o gerenciamento de custos.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a:solidFill>
                            <a:srgbClr val="000000"/>
                          </a:solidFill>
                          <a:effectLst/>
                          <a:latin typeface="Century Gothic" panose="020B0502020202020204" pitchFamily="34" charset="0"/>
                        </a:rPr>
                        <a:t>Expansão e diversificação: </a:t>
                      </a:r>
                      <a:r>
                        <a:rPr lang="pt-BR" sz="800" b="0" i="0" u="none" strike="noStrike">
                          <a:solidFill>
                            <a:srgbClr val="000000"/>
                          </a:solidFill>
                          <a:effectLst/>
                          <a:latin typeface="Century Gothic" panose="020B0502020202020204" pitchFamily="34" charset="0"/>
                        </a:rPr>
                        <a:t>entrar em novos mercados com estratégias de marketing direcionadas aos consumidores locais.</a:t>
                      </a:r>
                      <a:br>
                        <a:rPr lang="en-US" sz="800" b="0" i="0" u="none" strike="noStrike">
                          <a:solidFill>
                            <a:srgbClr val="000000"/>
                          </a:solidFill>
                          <a:effectLst/>
                          <a:latin typeface="Century Gothic" panose="020B0502020202020204" pitchFamily="34" charset="0"/>
                        </a:rPr>
                      </a:br>
                      <a:r>
                        <a:rPr lang="pt-BR" sz="800" b="0" i="0" u="none" strike="noStrike">
                          <a:solidFill>
                            <a:srgbClr val="000000"/>
                          </a:solidFill>
                          <a:effectLst/>
                          <a:latin typeface="Century Gothic" panose="020B0502020202020204" pitchFamily="34" charset="0"/>
                        </a:rPr>
                        <a:t>Diversificar os esforços de marketing para incluir segmentos B2B com foco em empresas de logística.</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a:solidFill>
                            <a:srgbClr val="000000"/>
                          </a:solidFill>
                          <a:effectLst/>
                          <a:latin typeface="Century Gothic" panose="020B0502020202020204" pitchFamily="34" charset="0"/>
                        </a:rPr>
                        <a:t>Liderança da marca</a:t>
                      </a:r>
                      <a:r>
                        <a:rPr lang="pt-BR" sz="800" b="0" i="0" u="none" strike="noStrike">
                          <a:solidFill>
                            <a:srgbClr val="000000"/>
                          </a:solidFill>
                          <a:effectLst/>
                          <a:latin typeface="Century Gothic" panose="020B0502020202020204" pitchFamily="34" charset="0"/>
                        </a:rPr>
                        <a:t>: posicionar a Positive Charge como líder em inovação de carregamento de veículos elétricos por meio de conferências e publicações do setor. Fortalecer a fidelidade à marca destacando iniciativas de sustentabilidade e histórias de sucesso dos clientes.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0367500"/>
                  </a:ext>
                </a:extLst>
              </a:tr>
              <a:tr h="1039143">
                <a:tc>
                  <a:txBody>
                    <a:bodyPr/>
                    <a:lstStyle/>
                    <a:p>
                      <a:pPr algn="ctr" rtl="0" fontAlgn="ctr"/>
                      <a:r>
                        <a:rPr lang="pt-BR" sz="1000" b="0" i="0" u="none" strike="noStrike" dirty="0">
                          <a:solidFill>
                            <a:srgbClr val="595959"/>
                          </a:solidFill>
                          <a:effectLst/>
                          <a:highlight>
                            <a:srgbClr val="EDEF9F"/>
                          </a:highlight>
                          <a:latin typeface="Century Gothic" panose="020B0502020202020204" pitchFamily="34" charset="0"/>
                        </a:rPr>
                        <a:t>ENGAJAMENTO DA COMUNIDADE</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pt-BR" sz="800" b="0" i="0" u="sng" strike="noStrike">
                          <a:solidFill>
                            <a:srgbClr val="000000"/>
                          </a:solidFill>
                          <a:effectLst/>
                          <a:latin typeface="Century Gothic" panose="020B0502020202020204" pitchFamily="34" charset="0"/>
                        </a:rPr>
                        <a:t>Construção de relacionamentos</a:t>
                      </a:r>
                      <a:r>
                        <a:rPr lang="pt-BR" sz="800" b="0" i="0" u="none" strike="noStrike">
                          <a:solidFill>
                            <a:srgbClr val="000000"/>
                          </a:solidFill>
                          <a:effectLst/>
                          <a:latin typeface="Century Gothic" panose="020B0502020202020204" pitchFamily="34" charset="0"/>
                        </a:rPr>
                        <a:t>: colaborar com governos e organizações comunitárias locais em projetos de infraestrutura de veículos elétricos. Patrocinar eventos locais relacionados a meio ambiente e sustentabilidade.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a:solidFill>
                            <a:srgbClr val="000000"/>
                          </a:solidFill>
                          <a:effectLst/>
                          <a:latin typeface="Century Gothic" panose="020B0502020202020204" pitchFamily="34" charset="0"/>
                        </a:rPr>
                        <a:t>Penetração de mercado:</a:t>
                      </a:r>
                      <a:r>
                        <a:rPr lang="pt-BR" sz="800" b="0" i="0" u="none" strike="noStrike">
                          <a:solidFill>
                            <a:srgbClr val="000000"/>
                          </a:solidFill>
                          <a:effectLst/>
                          <a:latin typeface="Century Gothic" panose="020B0502020202020204" pitchFamily="34" charset="0"/>
                        </a:rPr>
                        <a:t> introduzir programas de fidelidade e incentivos para usuários frequentes. Organizar eventos de conscientização e sustentabilidade de veículos elétricos para educar e envolver clientes em potencial.</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a:solidFill>
                            <a:srgbClr val="000000"/>
                          </a:solidFill>
                          <a:effectLst/>
                          <a:latin typeface="Century Gothic" panose="020B0502020202020204" pitchFamily="34" charset="0"/>
                        </a:rPr>
                        <a:t>Engajamento do cliente</a:t>
                      </a:r>
                      <a:r>
                        <a:rPr lang="pt-BR" sz="800" b="0" i="0" u="none" strike="noStrike">
                          <a:solidFill>
                            <a:srgbClr val="000000"/>
                          </a:solidFill>
                          <a:effectLst/>
                          <a:latin typeface="Century Gothic" panose="020B0502020202020204" pitchFamily="34" charset="0"/>
                        </a:rPr>
                        <a:t>: aproveitar as redes sociais e o feedback dos clientes para melhorar a experiência do usuário. Implementar programas de indicação para aumentar a base de usuários.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none" strike="noStrike">
                          <a:solidFill>
                            <a:srgbClr val="000000"/>
                          </a:solidFill>
                          <a:effectLst/>
                          <a:latin typeface="Century Gothic" panose="020B0502020202020204" pitchFamily="34" charset="0"/>
                        </a:rPr>
                        <a:t>Expansão do impacto: estabelecer parcerias com organizações sem fins lucrativos para projetos de impacto ambiental mais amplos. Aumentar o envolvimento através de projetos de arte das estações de carregamento orientados para a comunidade.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a:solidFill>
                            <a:srgbClr val="000000"/>
                          </a:solidFill>
                          <a:effectLst/>
                          <a:latin typeface="Century Gothic" panose="020B0502020202020204" pitchFamily="34" charset="0"/>
                        </a:rPr>
                        <a:t>Legado e liderança: </a:t>
                      </a:r>
                      <a:r>
                        <a:rPr lang="pt-BR" sz="800" b="0" i="0" u="none" strike="noStrike">
                          <a:solidFill>
                            <a:srgbClr val="000000"/>
                          </a:solidFill>
                          <a:effectLst/>
                          <a:latin typeface="Century Gothic" panose="020B0502020202020204" pitchFamily="34" charset="0"/>
                        </a:rPr>
                        <a:t>liderar iniciativas comunitárias sobre energia renovável e sustentabilidade definindo os padrões do setor.</a:t>
                      </a:r>
                      <a:br>
                        <a:rPr lang="en-US" sz="800" b="0" i="0" u="none" strike="noStrike">
                          <a:solidFill>
                            <a:srgbClr val="000000"/>
                          </a:solidFill>
                          <a:effectLst/>
                          <a:latin typeface="Century Gothic" panose="020B0502020202020204" pitchFamily="34" charset="0"/>
                        </a:rPr>
                      </a:br>
                      <a:r>
                        <a:rPr lang="pt-BR" sz="800" b="0" i="0" u="none" strike="noStrike">
                          <a:solidFill>
                            <a:srgbClr val="000000"/>
                          </a:solidFill>
                          <a:effectLst/>
                          <a:latin typeface="Century Gothic" panose="020B0502020202020204" pitchFamily="34" charset="0"/>
                        </a:rPr>
                        <a:t>Estabelecer centros comunitários da Positive Charge para ensino e inovação em cidades grandes.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7081694"/>
                  </a:ext>
                </a:extLst>
              </a:tr>
              <a:tr h="1039143">
                <a:tc>
                  <a:txBody>
                    <a:bodyPr/>
                    <a:lstStyle/>
                    <a:p>
                      <a:pPr algn="ctr" rtl="0" fontAlgn="ctr"/>
                      <a:r>
                        <a:rPr lang="pt-BR" sz="1000" b="0" i="0" u="none" strike="noStrike" dirty="0">
                          <a:solidFill>
                            <a:srgbClr val="595959"/>
                          </a:solidFill>
                          <a:effectLst/>
                          <a:highlight>
                            <a:srgbClr val="EDEF9F"/>
                          </a:highlight>
                          <a:latin typeface="Century Gothic" panose="020B0502020202020204" pitchFamily="34" charset="0"/>
                        </a:rPr>
                        <a:t>OPERACIONAL</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pt-BR" sz="800" b="0" i="0" u="sng" strike="noStrike">
                          <a:solidFill>
                            <a:srgbClr val="000000"/>
                          </a:solidFill>
                          <a:effectLst/>
                          <a:latin typeface="Century Gothic" panose="020B0502020202020204" pitchFamily="34" charset="0"/>
                        </a:rPr>
                        <a:t>Desenvolvimento de infraestrutura</a:t>
                      </a:r>
                      <a:r>
                        <a:rPr lang="pt-BR" sz="800" b="0" i="0" u="none" strike="noStrike">
                          <a:solidFill>
                            <a:srgbClr val="000000"/>
                          </a:solidFill>
                          <a:effectLst/>
                          <a:latin typeface="Century Gothic" panose="020B0502020202020204" pitchFamily="34" charset="0"/>
                        </a:rPr>
                        <a:t>: implementar 200 novas estações de carregamento nos principais locais estratégicos. Implementar sistemas de manutenção e monitoramento de última geração para obter alta confiabilidade.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a:solidFill>
                            <a:srgbClr val="000000"/>
                          </a:solidFill>
                          <a:effectLst/>
                          <a:latin typeface="Century Gothic" panose="020B0502020202020204" pitchFamily="34" charset="0"/>
                        </a:rPr>
                        <a:t>Programas comunitários</a:t>
                      </a:r>
                      <a:r>
                        <a:rPr lang="pt-BR" sz="800" b="0" i="0" u="none" strike="noStrike">
                          <a:solidFill>
                            <a:srgbClr val="000000"/>
                          </a:solidFill>
                          <a:effectLst/>
                          <a:latin typeface="Century Gothic" panose="020B0502020202020204" pitchFamily="34" charset="0"/>
                        </a:rPr>
                        <a:t>: lançar programas educacionais em escolas e comunidades sobre veículos elétricos e sustentabilidade ambiental. Iniciar um programa de subsídios para empresas locais instalarem carregadores de veículos elétricos.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a:solidFill>
                            <a:srgbClr val="000000"/>
                          </a:solidFill>
                          <a:effectLst/>
                          <a:latin typeface="Century Gothic" panose="020B0502020202020204" pitchFamily="34" charset="0"/>
                        </a:rPr>
                        <a:t>Feedback e adaptação</a:t>
                      </a:r>
                      <a:r>
                        <a:rPr lang="pt-BR" sz="800" b="0" i="0" u="none" strike="noStrike">
                          <a:solidFill>
                            <a:srgbClr val="000000"/>
                          </a:solidFill>
                          <a:effectLst/>
                          <a:latin typeface="Century Gothic" panose="020B0502020202020204" pitchFamily="34" charset="0"/>
                        </a:rPr>
                        <a:t>: estabelecer um conselho consultivo da comunidade para coletar feedback sobre os locais e serviços das estações de carregamento. Implementar melhorias sugeridas pela comunidade e recursos de acessibilidade.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a:solidFill>
                            <a:srgbClr val="000000"/>
                          </a:solidFill>
                          <a:effectLst/>
                          <a:latin typeface="Century Gothic" panose="020B0502020202020204" pitchFamily="34" charset="0"/>
                        </a:rPr>
                        <a:t>Expansão do impacto</a:t>
                      </a:r>
                      <a:r>
                        <a:rPr lang="pt-BR" sz="800" b="0" i="0" u="none" strike="noStrike">
                          <a:solidFill>
                            <a:srgbClr val="000000"/>
                          </a:solidFill>
                          <a:effectLst/>
                          <a:latin typeface="Century Gothic" panose="020B0502020202020204" pitchFamily="34" charset="0"/>
                        </a:rPr>
                        <a:t>: estabelecer parcerias com organizações sem fins lucrativos para projetos de impacto ambiental mais amplos. Aumentar o envolvimento através de projetos de arte das estações de carregamento orientados para a comunidade.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none" strike="noStrike">
                          <a:solidFill>
                            <a:srgbClr val="000000"/>
                          </a:solidFill>
                          <a:effectLst/>
                          <a:latin typeface="Century Gothic" panose="020B0502020202020204" pitchFamily="34" charset="0"/>
                        </a:rPr>
                        <a:t>Operações à prova de obsolescência: obter total eficiência operacional com análises orientadas por IA e integração de IoT. Garantir que todas as operações sejam alimentadas por 100% de energia renovável, alinhando-se com as metas de sustentabilidade.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69659051"/>
                  </a:ext>
                </a:extLst>
              </a:tr>
              <a:tr h="1037063">
                <a:tc>
                  <a:txBody>
                    <a:bodyPr/>
                    <a:lstStyle/>
                    <a:p>
                      <a:pPr algn="ctr" rtl="0" fontAlgn="ctr"/>
                      <a:r>
                        <a:rPr lang="pt-BR" sz="1000" b="0" i="0" u="none" strike="noStrike" dirty="0">
                          <a:solidFill>
                            <a:srgbClr val="595959"/>
                          </a:solidFill>
                          <a:effectLst/>
                          <a:highlight>
                            <a:srgbClr val="EDEF9F"/>
                          </a:highlight>
                          <a:latin typeface="Century Gothic" panose="020B0502020202020204" pitchFamily="34" charset="0"/>
                        </a:rPr>
                        <a:t>PARCERIAS ESTRATÉGICAS</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pt-BR" sz="800" b="0" i="0" u="sng" strike="noStrike">
                          <a:solidFill>
                            <a:srgbClr val="000000"/>
                          </a:solidFill>
                          <a:effectLst/>
                          <a:latin typeface="Century Gothic" panose="020B0502020202020204" pitchFamily="34" charset="0"/>
                        </a:rPr>
                        <a:t>Base e alinhamento:</a:t>
                      </a:r>
                      <a:r>
                        <a:rPr lang="pt-BR" sz="800" b="0" i="0" u="none" strike="noStrike">
                          <a:solidFill>
                            <a:srgbClr val="000000"/>
                          </a:solidFill>
                          <a:effectLst/>
                          <a:latin typeface="Century Gothic" panose="020B0502020202020204" pitchFamily="34" charset="0"/>
                        </a:rPr>
                        <a:t> estabelecer parcerias com fabricantes de veículos elétricos e empresas locais para aumentar a acessibilidade das estações de carregamento.</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4">
                  <a:txBody>
                    <a:bodyPr/>
                    <a:lstStyle/>
                    <a:p>
                      <a:pPr algn="l" rtl="0" fontAlgn="ctr"/>
                      <a:r>
                        <a:rPr lang="pt-BR" sz="800" b="0" i="0" u="sng" strike="noStrike">
                          <a:solidFill>
                            <a:srgbClr val="000000"/>
                          </a:solidFill>
                          <a:effectLst/>
                          <a:latin typeface="Century Gothic" panose="020B0502020202020204" pitchFamily="34" charset="0"/>
                        </a:rPr>
                        <a:t>Expansão e sinergia:</a:t>
                      </a:r>
                      <a:r>
                        <a:rPr lang="pt-BR" sz="800" b="0" i="0" u="none" strike="noStrike">
                          <a:solidFill>
                            <a:srgbClr val="000000"/>
                          </a:solidFill>
                          <a:effectLst/>
                          <a:latin typeface="Century Gothic" panose="020B0502020202020204" pitchFamily="34" charset="0"/>
                        </a:rPr>
                        <a:t> revisar anualmente a eficácia da parceria e o alinhamento estratégico com o objetivo de expandir para novos mercados e tecnologias, aprimorando as ofertas de serviços e a presença no mercado.</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7041030"/>
                  </a:ext>
                </a:extLst>
              </a:tr>
              <a:tr h="1037063">
                <a:tc>
                  <a:txBody>
                    <a:bodyPr/>
                    <a:lstStyle/>
                    <a:p>
                      <a:pPr algn="ctr" rtl="0" fontAlgn="ctr"/>
                      <a:r>
                        <a:rPr lang="pt-BR" sz="1000" b="0" i="0" u="none" strike="noStrike" dirty="0">
                          <a:solidFill>
                            <a:srgbClr val="595959"/>
                          </a:solidFill>
                          <a:effectLst/>
                          <a:highlight>
                            <a:srgbClr val="EDEF9F"/>
                          </a:highlight>
                          <a:latin typeface="Century Gothic" panose="020B0502020202020204" pitchFamily="34" charset="0"/>
                        </a:rPr>
                        <a:t>DESENVOLVIMENTO DE TECNOLOGIA</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pt-BR" sz="800" b="0" i="0" u="sng" strike="noStrike">
                          <a:solidFill>
                            <a:srgbClr val="000000"/>
                          </a:solidFill>
                          <a:effectLst/>
                          <a:latin typeface="Century Gothic" panose="020B0502020202020204" pitchFamily="34" charset="0"/>
                        </a:rPr>
                        <a:t>Pesquisa e desenvolvimento: </a:t>
                      </a:r>
                      <a:r>
                        <a:rPr lang="pt-BR" sz="800" b="0" i="0" u="none" strike="noStrike">
                          <a:solidFill>
                            <a:srgbClr val="000000"/>
                          </a:solidFill>
                          <a:effectLst/>
                          <a:latin typeface="Century Gothic" panose="020B0502020202020204" pitchFamily="34" charset="0"/>
                        </a:rPr>
                        <a:t>investir em P&amp;D para obter tecnologias de carregamento mais rápido e melhores designs de interface do usuário</a:t>
                      </a:r>
                      <a:r>
                        <a:rPr lang="pt-BR" sz="800" b="0" i="0" u="sng" strike="noStrike">
                          <a:solidFill>
                            <a:srgbClr val="000000"/>
                          </a:solidFill>
                          <a:effectLst/>
                          <a:latin typeface="Century Gothic" panose="020B0502020202020204" pitchFamily="34" charset="0"/>
                        </a:rPr>
                        <a:t>.</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4">
                  <a:txBody>
                    <a:bodyPr/>
                    <a:lstStyle/>
                    <a:p>
                      <a:pPr algn="l" rtl="0" fontAlgn="ctr"/>
                      <a:r>
                        <a:rPr lang="pt-BR" sz="800" b="0" i="0" u="sng" strike="noStrike" dirty="0">
                          <a:solidFill>
                            <a:srgbClr val="000000"/>
                          </a:solidFill>
                          <a:effectLst/>
                          <a:latin typeface="Century Gothic" panose="020B0502020202020204" pitchFamily="34" charset="0"/>
                        </a:rPr>
                        <a:t>Implementação e inovação: </a:t>
                      </a:r>
                      <a:r>
                        <a:rPr lang="pt-BR" sz="800" b="0" i="0" u="none" strike="noStrike" dirty="0">
                          <a:solidFill>
                            <a:srgbClr val="000000"/>
                          </a:solidFill>
                          <a:effectLst/>
                          <a:latin typeface="Century Gothic" panose="020B0502020202020204" pitchFamily="34" charset="0"/>
                        </a:rPr>
                        <a:t>implementar novas tecnologias e recursos com foco na conveniência do cliente e na sustentabilidade ambiental, garantindo que a Positive Charge lidere os avanços tecnológicos no setor de carregamento de veículos elétricos.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9646882"/>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1042</TotalTime>
  <Words>1119</Words>
  <Application>Microsoft Office PowerPoint</Application>
  <PresentationFormat>Widescreen</PresentationFormat>
  <Paragraphs>52</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Mira Li</cp:lastModifiedBy>
  <cp:revision>45</cp:revision>
  <dcterms:created xsi:type="dcterms:W3CDTF">2022-05-22T18:55:25Z</dcterms:created>
  <dcterms:modified xsi:type="dcterms:W3CDTF">2024-09-26T03:11:37Z</dcterms:modified>
</cp:coreProperties>
</file>