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43"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D6B5"/>
    <a:srgbClr val="9CA58C"/>
    <a:srgbClr val="EBD9B6"/>
    <a:srgbClr val="DCF8EB"/>
    <a:srgbClr val="0098C6"/>
    <a:srgbClr val="66BBCC"/>
    <a:srgbClr val="654105"/>
    <a:srgbClr val="7C5008"/>
    <a:srgbClr val="02B9F0"/>
    <a:srgbClr val="D5A6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AB1C5D-4377-44FA-9A1A-EC80FAF4C4DF}" v="8" dt="2024-06-06T00:02:03.7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814" autoAdjust="0"/>
    <p:restoredTop sz="86447"/>
  </p:normalViewPr>
  <p:slideViewPr>
    <p:cSldViewPr snapToGrid="0" snapToObjects="1">
      <p:cViewPr varScale="1">
        <p:scale>
          <a:sx n="125" d="100"/>
          <a:sy n="125" d="100"/>
        </p:scale>
        <p:origin x="108" y="280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5FAB1C5D-4377-44FA-9A1A-EC80FAF4C4DF}"/>
    <pc:docChg chg="undo custSel modSld">
      <pc:chgData name="Bess Dunlevy" userId="dd4b9a8537dbe9d0" providerId="LiveId" clId="{5FAB1C5D-4377-44FA-9A1A-EC80FAF4C4DF}" dt="2024-06-06T00:02:03.729" v="103"/>
      <pc:docMkLst>
        <pc:docMk/>
      </pc:docMkLst>
      <pc:sldChg chg="addSp delSp modSp mod">
        <pc:chgData name="Bess Dunlevy" userId="dd4b9a8537dbe9d0" providerId="LiveId" clId="{5FAB1C5D-4377-44FA-9A1A-EC80FAF4C4DF}" dt="2024-06-06T00:02:03.729" v="103"/>
        <pc:sldMkLst>
          <pc:docMk/>
          <pc:sldMk cId="1508588292" sldId="342"/>
        </pc:sldMkLst>
        <pc:spChg chg="mod">
          <ac:chgData name="Bess Dunlevy" userId="dd4b9a8537dbe9d0" providerId="LiveId" clId="{5FAB1C5D-4377-44FA-9A1A-EC80FAF4C4DF}" dt="2024-06-05T23:59:19.038" v="57" actId="1076"/>
          <ac:spMkLst>
            <pc:docMk/>
            <pc:sldMk cId="1508588292" sldId="342"/>
            <ac:spMk id="3" creationId="{1A76DB7C-FE3B-1B81-FE80-5048FEDFD2B4}"/>
          </ac:spMkLst>
        </pc:spChg>
        <pc:spChg chg="add mod">
          <ac:chgData name="Bess Dunlevy" userId="dd4b9a8537dbe9d0" providerId="LiveId" clId="{5FAB1C5D-4377-44FA-9A1A-EC80FAF4C4DF}" dt="2024-06-05T23:59:42.632" v="61" actId="1076"/>
          <ac:spMkLst>
            <pc:docMk/>
            <pc:sldMk cId="1508588292" sldId="342"/>
            <ac:spMk id="6" creationId="{9089BB73-827B-B27D-6B16-FE387637ACC0}"/>
          </ac:spMkLst>
        </pc:spChg>
        <pc:spChg chg="mod">
          <ac:chgData name="Bess Dunlevy" userId="dd4b9a8537dbe9d0" providerId="LiveId" clId="{5FAB1C5D-4377-44FA-9A1A-EC80FAF4C4DF}" dt="2024-06-05T23:58:22.201" v="48" actId="20577"/>
          <ac:spMkLst>
            <pc:docMk/>
            <pc:sldMk cId="1508588292" sldId="342"/>
            <ac:spMk id="33" creationId="{143A449B-AAB7-994A-92CE-8F48E2CA7DF6}"/>
          </ac:spMkLst>
        </pc:spChg>
        <pc:graphicFrameChg chg="add mod modGraphic">
          <ac:chgData name="Bess Dunlevy" userId="dd4b9a8537dbe9d0" providerId="LiveId" clId="{5FAB1C5D-4377-44FA-9A1A-EC80FAF4C4DF}" dt="2024-06-05T23:59:50.682" v="63" actId="14100"/>
          <ac:graphicFrameMkLst>
            <pc:docMk/>
            <pc:sldMk cId="1508588292" sldId="342"/>
            <ac:graphicFrameMk id="5" creationId="{9D67C4F9-B9ED-1907-641C-8994FA946E4F}"/>
          </ac:graphicFrameMkLst>
        </pc:graphicFrameChg>
        <pc:graphicFrameChg chg="del">
          <ac:chgData name="Bess Dunlevy" userId="dd4b9a8537dbe9d0" providerId="LiveId" clId="{5FAB1C5D-4377-44FA-9A1A-EC80FAF4C4DF}" dt="2024-06-05T23:58:48.491" v="52" actId="21"/>
          <ac:graphicFrameMkLst>
            <pc:docMk/>
            <pc:sldMk cId="1508588292" sldId="342"/>
            <ac:graphicFrameMk id="11" creationId="{7A2610DA-5BB8-0728-BDAA-5736C7FDD5FA}"/>
          </ac:graphicFrameMkLst>
        </pc:graphicFrameChg>
        <pc:picChg chg="del">
          <ac:chgData name="Bess Dunlevy" userId="dd4b9a8537dbe9d0" providerId="LiveId" clId="{5FAB1C5D-4377-44FA-9A1A-EC80FAF4C4DF}" dt="2024-06-05T23:58:24.864" v="49" actId="478"/>
          <ac:picMkLst>
            <pc:docMk/>
            <pc:sldMk cId="1508588292" sldId="342"/>
            <ac:picMk id="2" creationId="{2B1FD5C8-2A15-2D02-CB4B-22430253B1E1}"/>
          </ac:picMkLst>
        </pc:picChg>
        <pc:picChg chg="add del mod">
          <ac:chgData name="Bess Dunlevy" userId="dd4b9a8537dbe9d0" providerId="LiveId" clId="{5FAB1C5D-4377-44FA-9A1A-EC80FAF4C4DF}" dt="2024-06-06T00:01:17.307" v="72" actId="478"/>
          <ac:picMkLst>
            <pc:docMk/>
            <pc:sldMk cId="1508588292" sldId="342"/>
            <ac:picMk id="8" creationId="{CC576820-72D8-2284-17CB-E112C7C6821F}"/>
          </ac:picMkLst>
        </pc:picChg>
        <pc:picChg chg="add mod ord">
          <ac:chgData name="Bess Dunlevy" userId="dd4b9a8537dbe9d0" providerId="LiveId" clId="{5FAB1C5D-4377-44FA-9A1A-EC80FAF4C4DF}" dt="2024-06-06T00:02:03.729" v="103"/>
          <ac:picMkLst>
            <pc:docMk/>
            <pc:sldMk cId="1508588292" sldId="342"/>
            <ac:picMk id="10" creationId="{61F45D65-CB4D-1E50-D6DA-930A1B07E768}"/>
          </ac:picMkLst>
        </pc:picChg>
      </pc:sldChg>
      <pc:sldChg chg="addSp delSp modSp mod">
        <pc:chgData name="Bess Dunlevy" userId="dd4b9a8537dbe9d0" providerId="LiveId" clId="{5FAB1C5D-4377-44FA-9A1A-EC80FAF4C4DF}" dt="2024-06-06T00:00:37.071" v="70" actId="255"/>
        <pc:sldMkLst>
          <pc:docMk/>
          <pc:sldMk cId="2096331201" sldId="343"/>
        </pc:sldMkLst>
        <pc:graphicFrameChg chg="add mod modGraphic">
          <ac:chgData name="Bess Dunlevy" userId="dd4b9a8537dbe9d0" providerId="LiveId" clId="{5FAB1C5D-4377-44FA-9A1A-EC80FAF4C4DF}" dt="2024-06-06T00:00:37.071" v="70" actId="255"/>
          <ac:graphicFrameMkLst>
            <pc:docMk/>
            <pc:sldMk cId="2096331201" sldId="343"/>
            <ac:graphicFrameMk id="2" creationId="{00014B60-3D13-9BD7-47CC-111BDDCB0F67}"/>
          </ac:graphicFrameMkLst>
        </pc:graphicFrameChg>
        <pc:graphicFrameChg chg="del">
          <ac:chgData name="Bess Dunlevy" userId="dd4b9a8537dbe9d0" providerId="LiveId" clId="{5FAB1C5D-4377-44FA-9A1A-EC80FAF4C4DF}" dt="2024-06-05T23:59:58.678" v="64" actId="478"/>
          <ac:graphicFrameMkLst>
            <pc:docMk/>
            <pc:sldMk cId="2096331201" sldId="343"/>
            <ac:graphicFrameMk id="4" creationId="{70E2C020-EF02-EE35-D9E3-8884FFCB4A29}"/>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9/24/2024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9/24/2024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9/24/2024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s://pt.smartsheet.com/try-it?trp=57507"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undo bege texturizado">
            <a:extLst>
              <a:ext uri="{FF2B5EF4-FFF2-40B4-BE49-F238E27FC236}">
                <a16:creationId xmlns:a16="http://schemas.microsoft.com/office/drawing/2014/main" id="{61F45D65-CB4D-1E50-D6DA-930A1B07E768}"/>
              </a:ext>
            </a:extLst>
          </p:cNvPr>
          <p:cNvPicPr>
            <a:picLocks noChangeAspect="1"/>
          </p:cNvPicPr>
          <p:nvPr/>
        </p:nvPicPr>
        <p:blipFill>
          <a:blip r:embed="rId2">
            <a:alphaModFix amt="39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0" y="-1"/>
            <a:ext cx="12192000" cy="6858001"/>
          </a:xfrm>
          <a:prstGeom prst="rect">
            <a:avLst/>
          </a:prstGeom>
        </p:spPr>
      </p:pic>
      <p:pic>
        <p:nvPicPr>
          <p:cNvPr id="4" name="Picture 3">
            <a:hlinkClick r:id="rId4"/>
            <a:extLst>
              <a:ext uri="{FF2B5EF4-FFF2-40B4-BE49-F238E27FC236}">
                <a16:creationId xmlns:a16="http://schemas.microsoft.com/office/drawing/2014/main" id="{4AEB8225-3AA8-AF48-AD51-3F5F53316D6B}"/>
              </a:ext>
            </a:extLst>
          </p:cNvPr>
          <p:cNvPicPr>
            <a:picLocks noChangeAspect="1"/>
          </p:cNvPicPr>
          <p:nvPr/>
        </p:nvPicPr>
        <p:blipFill>
          <a:blip r:embed="rId5"/>
          <a:srcRect/>
          <a:stretch/>
        </p:blipFill>
        <p:spPr>
          <a:xfrm>
            <a:off x="8825932" y="314882"/>
            <a:ext cx="2954371" cy="587609"/>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830997"/>
          </a:xfrm>
          <a:prstGeom prst="rect">
            <a:avLst/>
          </a:prstGeom>
          <a:noFill/>
        </p:spPr>
        <p:txBody>
          <a:bodyPr wrap="square" rtlCol="0">
            <a:spAutoFit/>
          </a:bodyPr>
          <a:lstStyle/>
          <a:p>
            <a:pPr rtl="0"/>
            <a:r>
              <a:rPr lang="pt-BR" sz="2400" b="1">
                <a:solidFill>
                  <a:schemeClr val="tx1">
                    <a:lumMod val="65000"/>
                    <a:lumOff val="35000"/>
                  </a:schemeClr>
                </a:solidFill>
                <a:latin typeface="Century Gothic" panose="020B0502020202020204" pitchFamily="34" charset="0"/>
              </a:rPr>
              <a:t>Exemplo de modelo de plano de negócios estratégico de cinco anos</a:t>
            </a:r>
          </a:p>
        </p:txBody>
      </p:sp>
      <p:sp>
        <p:nvSpPr>
          <p:cNvPr id="3" name="TextBox 2">
            <a:extLst>
              <a:ext uri="{FF2B5EF4-FFF2-40B4-BE49-F238E27FC236}">
                <a16:creationId xmlns:a16="http://schemas.microsoft.com/office/drawing/2014/main" id="{1A76DB7C-FE3B-1B81-FE80-5048FEDFD2B4}"/>
              </a:ext>
            </a:extLst>
          </p:cNvPr>
          <p:cNvSpPr txBox="1"/>
          <p:nvPr/>
        </p:nvSpPr>
        <p:spPr>
          <a:xfrm>
            <a:off x="273748" y="5940031"/>
            <a:ext cx="11644504" cy="477503"/>
          </a:xfrm>
          <a:prstGeom prst="rect">
            <a:avLst/>
          </a:prstGeom>
          <a:noFill/>
        </p:spPr>
        <p:txBody>
          <a:bodyPr wrap="square">
            <a:spAutoFit/>
          </a:bodyPr>
          <a:lstStyle/>
          <a:p>
            <a:pPr marL="0" marR="0" algn="ctr" rtl="0">
              <a:lnSpc>
                <a:spcPct val="107000"/>
              </a:lnSpc>
              <a:spcBef>
                <a:spcPts val="0"/>
              </a:spcBef>
              <a:spcAft>
                <a:spcPts val="800"/>
              </a:spcAft>
            </a:pPr>
            <a:r>
              <a:rPr lang="pt-BR" sz="1200" kern="100" dirty="0">
                <a:solidFill>
                  <a:schemeClr val="tx1">
                    <a:lumMod val="50000"/>
                    <a:lumOff val="50000"/>
                  </a:schemeClr>
                </a:solidFill>
                <a:effectLst/>
                <a:latin typeface="Century Gothic" panose="020B0502020202020204" pitchFamily="34" charset="0"/>
                <a:ea typeface="Calibri" panose="020F0502020204030204" pitchFamily="34" charset="0"/>
                <a:cs typeface="Arial" panose="020B0604020202020204" pitchFamily="34" charset="0"/>
              </a:rPr>
              <a:t>Este plano de negócios estratégico de cinco anos coloca a “Positive Charge” no caminho da liderança, da inovação e da sustentabilidade do setor, abordando o crescimento financeiro, o posicionamento no mercado, o engajamento da comunidade, a excelência operacional, as parcerias estratégicas e a inovação tecnológica.</a:t>
            </a:r>
          </a:p>
        </p:txBody>
      </p:sp>
      <p:graphicFrame>
        <p:nvGraphicFramePr>
          <p:cNvPr id="5" name="Table 4">
            <a:extLst>
              <a:ext uri="{FF2B5EF4-FFF2-40B4-BE49-F238E27FC236}">
                <a16:creationId xmlns:a16="http://schemas.microsoft.com/office/drawing/2014/main" id="{9D67C4F9-B9ED-1907-641C-8994FA946E4F}"/>
              </a:ext>
            </a:extLst>
          </p:cNvPr>
          <p:cNvGraphicFramePr>
            <a:graphicFrameLocks noGrp="1"/>
          </p:cNvGraphicFramePr>
          <p:nvPr>
            <p:extLst>
              <p:ext uri="{D42A27DB-BD31-4B8C-83A1-F6EECF244321}">
                <p14:modId xmlns:p14="http://schemas.microsoft.com/office/powerpoint/2010/main" val="714688309"/>
              </p:ext>
            </p:extLst>
          </p:nvPr>
        </p:nvGraphicFramePr>
        <p:xfrm>
          <a:off x="394635" y="2472531"/>
          <a:ext cx="11385667" cy="3057525"/>
        </p:xfrm>
        <a:graphic>
          <a:graphicData uri="http://schemas.openxmlformats.org/drawingml/2006/table">
            <a:tbl>
              <a:tblPr firstRow="1" firstCol="1" bandRow="1"/>
              <a:tblGrid>
                <a:gridCol w="1449405">
                  <a:extLst>
                    <a:ext uri="{9D8B030D-6E8A-4147-A177-3AD203B41FA5}">
                      <a16:colId xmlns:a16="http://schemas.microsoft.com/office/drawing/2014/main" val="3726708494"/>
                    </a:ext>
                  </a:extLst>
                </a:gridCol>
                <a:gridCol w="4300215">
                  <a:extLst>
                    <a:ext uri="{9D8B030D-6E8A-4147-A177-3AD203B41FA5}">
                      <a16:colId xmlns:a16="http://schemas.microsoft.com/office/drawing/2014/main" val="131943471"/>
                    </a:ext>
                  </a:extLst>
                </a:gridCol>
                <a:gridCol w="1391925">
                  <a:extLst>
                    <a:ext uri="{9D8B030D-6E8A-4147-A177-3AD203B41FA5}">
                      <a16:colId xmlns:a16="http://schemas.microsoft.com/office/drawing/2014/main" val="2140866724"/>
                    </a:ext>
                  </a:extLst>
                </a:gridCol>
                <a:gridCol w="4244122">
                  <a:extLst>
                    <a:ext uri="{9D8B030D-6E8A-4147-A177-3AD203B41FA5}">
                      <a16:colId xmlns:a16="http://schemas.microsoft.com/office/drawing/2014/main" val="278224868"/>
                    </a:ext>
                  </a:extLst>
                </a:gridCol>
              </a:tblGrid>
              <a:tr h="3057525">
                <a:tc>
                  <a:txBody>
                    <a:bodyPr/>
                    <a:lstStyle/>
                    <a:p>
                      <a:pPr marL="159385" marR="0" rtl="0">
                        <a:lnSpc>
                          <a:spcPct val="115000"/>
                        </a:lnSpc>
                        <a:spcBef>
                          <a:spcPts val="0"/>
                        </a:spcBef>
                        <a:spcAft>
                          <a:spcPts val="0"/>
                        </a:spcAft>
                      </a:pPr>
                      <a:r>
                        <a:rPr lang="pt-BR" sz="1200" dirty="0">
                          <a:solidFill>
                            <a:srgbClr val="788B8E"/>
                          </a:solidFill>
                          <a:effectLst/>
                          <a:latin typeface="Century Gothic" panose="020B0502020202020204" pitchFamily="34" charset="0"/>
                          <a:ea typeface="Cambria" panose="02040503050406030204" pitchFamily="18" charset="0"/>
                          <a:cs typeface="Times New Roman" panose="02020603050405020304" pitchFamily="18" charset="0"/>
                        </a:rPr>
                        <a:t>Declaração da</a:t>
                      </a:r>
                    </a:p>
                    <a:p>
                      <a:pPr marL="159385" marR="0" rtl="0">
                        <a:lnSpc>
                          <a:spcPct val="115000"/>
                        </a:lnSpc>
                        <a:spcBef>
                          <a:spcPts val="0"/>
                        </a:spcBef>
                        <a:spcAft>
                          <a:spcPts val="0"/>
                        </a:spcAft>
                      </a:pPr>
                      <a:r>
                        <a:rPr lang="pt-BR" sz="1000" dirty="0">
                          <a:solidFill>
                            <a:srgbClr val="788B8E"/>
                          </a:solidFill>
                          <a:effectLst/>
                          <a:latin typeface="Century Gothic" panose="020B0502020202020204" pitchFamily="34" charset="0"/>
                          <a:ea typeface="Cambria" panose="02040503050406030204" pitchFamily="18" charset="0"/>
                          <a:cs typeface="Times New Roman" panose="02020603050405020304" pitchFamily="18" charset="0"/>
                        </a:rPr>
                        <a:t>MISSÃO</a:t>
                      </a:r>
                    </a:p>
                  </a:txBody>
                  <a:tcPr marL="68580" marR="68580" marT="0" marB="0">
                    <a:lnL>
                      <a:noFill/>
                    </a:lnL>
                    <a:lnR>
                      <a:noFill/>
                    </a:lnR>
                    <a:lnT>
                      <a:noFill/>
                    </a:lnT>
                    <a:lnB>
                      <a:noFill/>
                    </a:lnB>
                    <a:noFill/>
                  </a:tcPr>
                </a:tc>
                <a:tc>
                  <a:txBody>
                    <a:bodyPr/>
                    <a:lstStyle/>
                    <a:p>
                      <a:pPr marL="0" marR="0" rtl="0">
                        <a:lnSpc>
                          <a:spcPct val="115000"/>
                        </a:lnSpc>
                        <a:spcBef>
                          <a:spcPts val="0"/>
                        </a:spcBef>
                        <a:spcAft>
                          <a:spcPts val="600"/>
                        </a:spcAft>
                      </a:pPr>
                      <a:r>
                        <a:rPr lang="pt-BR" sz="1200">
                          <a:solidFill>
                            <a:srgbClr val="000000"/>
                          </a:solidFill>
                          <a:effectLst/>
                          <a:highlight>
                            <a:srgbClr val="F1F6F4"/>
                          </a:highlight>
                          <a:latin typeface="Century Gothic" panose="020B0502020202020204" pitchFamily="34" charset="0"/>
                          <a:ea typeface="Cambria" panose="02040503050406030204" pitchFamily="18" charset="0"/>
                          <a:cs typeface="Times New Roman" panose="02020603050405020304" pitchFamily="18" charset="0"/>
                        </a:rPr>
                        <a:t>Na Positive Charge, nossa missão é acelerar a transição para o transporte sustentável em todo o mundo. Fornecemos soluções confiáveis, práticas e inovadoras de carregamento de veículos elétricos e serviços de logística, aprimorando a experiência de propriedade desse tipo de veículo.</a:t>
                      </a:r>
                    </a:p>
                    <a:p>
                      <a:pPr marL="0" marR="0" rtl="0">
                        <a:lnSpc>
                          <a:spcPct val="115000"/>
                        </a:lnSpc>
                        <a:spcBef>
                          <a:spcPts val="0"/>
                        </a:spcBef>
                        <a:spcAft>
                          <a:spcPts val="600"/>
                        </a:spcAft>
                      </a:pPr>
                      <a:r>
                        <a:rPr lang="pt-BR" sz="1200">
                          <a:solidFill>
                            <a:srgbClr val="000000"/>
                          </a:solidFill>
                          <a:effectLst/>
                          <a:highlight>
                            <a:srgbClr val="F1F6F4"/>
                          </a:highlight>
                          <a:latin typeface="Century Gothic" panose="020B0502020202020204" pitchFamily="34" charset="0"/>
                          <a:ea typeface="Cambria" panose="02040503050406030204" pitchFamily="18" charset="0"/>
                          <a:cs typeface="Times New Roman" panose="02020603050405020304" pitchFamily="18" charset="0"/>
                        </a:rPr>
                        <a:t>Nosso compromisso com a sustentabilidade nos leva a melhorar e expandir continuamente nossa infraestrutura, garantindo acessibilidade para todos os motoristas de veículos elétricos e contribuindo para um planeta mais limpo e sustentável.</a:t>
                      </a:r>
                    </a:p>
                  </a:txBody>
                  <a:tcPr marR="73025" marT="91440" marB="18415">
                    <a:lnL>
                      <a:noFill/>
                    </a:lnL>
                    <a:lnR w="28575" cap="flat" cmpd="sng" algn="ctr">
                      <a:solidFill>
                        <a:srgbClr val="CED9D6"/>
                      </a:solidFill>
                      <a:prstDash val="solid"/>
                      <a:round/>
                      <a:headEnd type="none" w="med" len="med"/>
                      <a:tailEnd type="none" w="med" len="med"/>
                    </a:lnR>
                    <a:lnT>
                      <a:noFill/>
                    </a:lnT>
                    <a:lnB w="28575" cap="flat" cmpd="sng" algn="ctr">
                      <a:solidFill>
                        <a:srgbClr val="CED9D6"/>
                      </a:solidFill>
                      <a:prstDash val="solid"/>
                      <a:round/>
                      <a:headEnd type="none" w="med" len="med"/>
                      <a:tailEnd type="none" w="med" len="med"/>
                    </a:lnB>
                    <a:solidFill>
                      <a:srgbClr val="F1F6F4"/>
                    </a:solidFill>
                  </a:tcPr>
                </a:tc>
                <a:tc>
                  <a:txBody>
                    <a:bodyPr/>
                    <a:lstStyle/>
                    <a:p>
                      <a:pPr marL="101600" marR="0" rtl="0">
                        <a:lnSpc>
                          <a:spcPct val="115000"/>
                        </a:lnSpc>
                        <a:spcBef>
                          <a:spcPts val="0"/>
                        </a:spcBef>
                        <a:spcAft>
                          <a:spcPts val="0"/>
                        </a:spcAft>
                      </a:pPr>
                      <a:r>
                        <a:rPr lang="pt-BR" sz="1200" dirty="0">
                          <a:solidFill>
                            <a:srgbClr val="788B8E"/>
                          </a:solidFill>
                          <a:effectLst/>
                          <a:latin typeface="Century Gothic" panose="020B0502020202020204" pitchFamily="34" charset="0"/>
                          <a:ea typeface="Cambria" panose="02040503050406030204" pitchFamily="18" charset="0"/>
                          <a:cs typeface="Times New Roman" panose="02020603050405020304" pitchFamily="18" charset="0"/>
                        </a:rPr>
                        <a:t>Declaração da</a:t>
                      </a:r>
                    </a:p>
                    <a:p>
                      <a:pPr marL="101600" marR="0" rtl="0">
                        <a:lnSpc>
                          <a:spcPct val="115000"/>
                        </a:lnSpc>
                        <a:spcBef>
                          <a:spcPts val="0"/>
                        </a:spcBef>
                        <a:spcAft>
                          <a:spcPts val="600"/>
                        </a:spcAft>
                      </a:pPr>
                      <a:r>
                        <a:rPr lang="pt-BR" sz="1000" dirty="0">
                          <a:solidFill>
                            <a:srgbClr val="788B8E"/>
                          </a:solidFill>
                          <a:effectLst/>
                          <a:latin typeface="Century Gothic" panose="020B0502020202020204" pitchFamily="34" charset="0"/>
                          <a:ea typeface="Cambria" panose="02040503050406030204" pitchFamily="18" charset="0"/>
                          <a:cs typeface="Times New Roman" panose="02020603050405020304" pitchFamily="18" charset="0"/>
                        </a:rPr>
                        <a:t>VISÃO</a:t>
                      </a:r>
                    </a:p>
                  </a:txBody>
                  <a:tcPr marL="68580" marR="68580" marT="0" marB="0">
                    <a:lnL w="28575" cap="flat" cmpd="sng" algn="ctr">
                      <a:solidFill>
                        <a:srgbClr val="CED9D6"/>
                      </a:solidFill>
                      <a:prstDash val="solid"/>
                      <a:round/>
                      <a:headEnd type="none" w="med" len="med"/>
                      <a:tailEnd type="none" w="med" len="med"/>
                    </a:lnL>
                    <a:lnR>
                      <a:noFill/>
                    </a:lnR>
                    <a:lnT>
                      <a:noFill/>
                    </a:lnT>
                    <a:lnB>
                      <a:noFill/>
                    </a:lnB>
                    <a:noFill/>
                  </a:tcPr>
                </a:tc>
                <a:tc>
                  <a:txBody>
                    <a:bodyPr/>
                    <a:lstStyle/>
                    <a:p>
                      <a:pPr marL="0" marR="0" rtl="0">
                        <a:lnSpc>
                          <a:spcPct val="115000"/>
                        </a:lnSpc>
                        <a:spcBef>
                          <a:spcPts val="0"/>
                        </a:spcBef>
                        <a:spcAft>
                          <a:spcPts val="600"/>
                        </a:spcAft>
                      </a:pPr>
                      <a:r>
                        <a:rPr lang="pt-BR" sz="1200" dirty="0">
                          <a:solidFill>
                            <a:srgbClr val="000000"/>
                          </a:solidFill>
                          <a:effectLst/>
                          <a:highlight>
                            <a:srgbClr val="F1F6F4"/>
                          </a:highlight>
                          <a:latin typeface="Century Gothic" panose="020B0502020202020204" pitchFamily="34" charset="0"/>
                          <a:ea typeface="Cambria" panose="02040503050406030204" pitchFamily="18" charset="0"/>
                          <a:cs typeface="Times New Roman" panose="02020603050405020304" pitchFamily="18" charset="0"/>
                        </a:rPr>
                        <a:t>Nossa visão é nos tornarmos líderes globais no setor de carregamento de veículos elétricos, estabelecendo o padrão de inovação, satisfação do cliente e gestão ambiental.</a:t>
                      </a:r>
                    </a:p>
                    <a:p>
                      <a:pPr marL="0" marR="0" rtl="0">
                        <a:lnSpc>
                          <a:spcPct val="115000"/>
                        </a:lnSpc>
                        <a:spcBef>
                          <a:spcPts val="0"/>
                        </a:spcBef>
                        <a:spcAft>
                          <a:spcPts val="600"/>
                        </a:spcAft>
                      </a:pPr>
                      <a:r>
                        <a:rPr lang="pt-BR" sz="1200" dirty="0">
                          <a:solidFill>
                            <a:srgbClr val="000000"/>
                          </a:solidFill>
                          <a:effectLst/>
                          <a:highlight>
                            <a:srgbClr val="F1F6F4"/>
                          </a:highlight>
                          <a:latin typeface="Century Gothic" panose="020B0502020202020204" pitchFamily="34" charset="0"/>
                          <a:ea typeface="Cambria" panose="02040503050406030204" pitchFamily="18" charset="0"/>
                          <a:cs typeface="Times New Roman" panose="02020603050405020304" pitchFamily="18" charset="0"/>
                        </a:rPr>
                        <a:t>Até 20XX, a Positive Charge pretende inaugurar a rede de carregamento mais extensa e tecnologicamente avançada da atualidade, facilitando a mobilidade contínua e sustentável em todo o mundo.</a:t>
                      </a:r>
                    </a:p>
                    <a:p>
                      <a:pPr marL="0" marR="0" rtl="0">
                        <a:lnSpc>
                          <a:spcPct val="115000"/>
                        </a:lnSpc>
                        <a:spcBef>
                          <a:spcPts val="0"/>
                        </a:spcBef>
                        <a:spcAft>
                          <a:spcPts val="600"/>
                        </a:spcAft>
                      </a:pPr>
                      <a:r>
                        <a:rPr lang="pt-BR" sz="1200" dirty="0">
                          <a:solidFill>
                            <a:srgbClr val="000000"/>
                          </a:solidFill>
                          <a:effectLst/>
                          <a:highlight>
                            <a:srgbClr val="F1F6F4"/>
                          </a:highlight>
                          <a:latin typeface="Century Gothic" panose="020B0502020202020204" pitchFamily="34" charset="0"/>
                          <a:ea typeface="Cambria" panose="02040503050406030204" pitchFamily="18" charset="0"/>
                          <a:cs typeface="Times New Roman" panose="02020603050405020304" pitchFamily="18" charset="0"/>
                        </a:rPr>
                        <a:t>Prevemos um futuro em que o transporte elétrico será a norma, alimentado por energia renovável e acessível a todos, em todos os lugares.</a:t>
                      </a:r>
                    </a:p>
                  </a:txBody>
                  <a:tcPr marL="68580" marR="68580" marT="0" marB="0">
                    <a:lnL>
                      <a:noFill/>
                    </a:lnL>
                    <a:lnR w="28575" cap="flat" cmpd="sng" algn="ctr">
                      <a:solidFill>
                        <a:srgbClr val="CED9D6"/>
                      </a:solidFill>
                      <a:prstDash val="solid"/>
                      <a:round/>
                      <a:headEnd type="none" w="med" len="med"/>
                      <a:tailEnd type="none" w="med" len="med"/>
                    </a:lnR>
                    <a:lnT>
                      <a:noFill/>
                    </a:lnT>
                    <a:lnB w="28575" cap="flat" cmpd="sng" algn="ctr">
                      <a:solidFill>
                        <a:srgbClr val="CED9D6"/>
                      </a:solidFill>
                      <a:prstDash val="solid"/>
                      <a:round/>
                      <a:headEnd type="none" w="med" len="med"/>
                      <a:tailEnd type="none" w="med" len="med"/>
                    </a:lnB>
                    <a:solidFill>
                      <a:srgbClr val="F1F6F4"/>
                    </a:solidFill>
                  </a:tcPr>
                </a:tc>
                <a:extLst>
                  <a:ext uri="{0D108BD9-81ED-4DB2-BD59-A6C34878D82A}">
                    <a16:rowId xmlns:a16="http://schemas.microsoft.com/office/drawing/2014/main" val="2954171679"/>
                  </a:ext>
                </a:extLst>
              </a:tr>
            </a:tbl>
          </a:graphicData>
        </a:graphic>
      </p:graphicFrame>
      <p:sp>
        <p:nvSpPr>
          <p:cNvPr id="6" name="Rectangle 1">
            <a:extLst>
              <a:ext uri="{FF2B5EF4-FFF2-40B4-BE49-F238E27FC236}">
                <a16:creationId xmlns:a16="http://schemas.microsoft.com/office/drawing/2014/main" id="{9089BB73-827B-B27D-6B16-FE387637ACC0}"/>
              </a:ext>
            </a:extLst>
          </p:cNvPr>
          <p:cNvSpPr>
            <a:spLocks noChangeArrowheads="1"/>
          </p:cNvSpPr>
          <p:nvPr/>
        </p:nvSpPr>
        <p:spPr bwMode="auto">
          <a:xfrm>
            <a:off x="624899" y="1375006"/>
            <a:ext cx="10942202"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2500" b="0" i="0" u="none" strike="noStrike" cap="none" normalizeH="0" baseline="0">
                <a:ln>
                  <a:noFill/>
                </a:ln>
                <a:solidFill>
                  <a:srgbClr val="7F7F7F"/>
                </a:solidFill>
                <a:effectLst/>
                <a:latin typeface="Century Gothic" panose="020B0502020202020204" pitchFamily="34" charset="0"/>
                <a:ea typeface="Arial" panose="020B0604020202020204" pitchFamily="34" charset="0"/>
                <a:cs typeface="Arial" panose="020B0604020202020204" pitchFamily="34" charset="0"/>
              </a:rPr>
              <a:t>POSITIVE CHARGE</a:t>
            </a:r>
          </a:p>
          <a:p>
            <a:pPr marL="0" marR="0" lvl="0" indent="0" algn="ctr" defTabSz="914400" rtl="0" eaLnBrk="0" fontAlgn="base" latinLnBrk="0" hangingPunct="0">
              <a:lnSpc>
                <a:spcPct val="100000"/>
              </a:lnSpc>
              <a:spcBef>
                <a:spcPct val="0"/>
              </a:spcBef>
              <a:spcAft>
                <a:spcPct val="0"/>
              </a:spcAft>
              <a:buClrTx/>
              <a:buSzTx/>
              <a:buFontTx/>
              <a:buNone/>
              <a:tabLst/>
            </a:pPr>
            <a:r>
              <a:rPr kumimoji="0" lang="pt-BR" sz="1800" b="0" i="0" u="none" strike="noStrike" cap="none" normalizeH="0" baseline="0">
                <a:ln>
                  <a:noFill/>
                </a:ln>
                <a:solidFill>
                  <a:srgbClr val="595959"/>
                </a:solidFill>
                <a:effectLst/>
                <a:latin typeface="Century Gothic" panose="020B0502020202020204" pitchFamily="34" charset="0"/>
                <a:ea typeface="Arial" panose="020B0604020202020204" pitchFamily="34" charset="0"/>
                <a:cs typeface="Arial" panose="020B0604020202020204" pitchFamily="34" charset="0"/>
              </a:rPr>
              <a:t>PLANO ESTRATÉGICO DE CINCO ANOS 20XX–20XX</a:t>
            </a:r>
          </a:p>
        </p:txBody>
      </p:sp>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0014B60-3D13-9BD7-47CC-111BDDCB0F67}"/>
              </a:ext>
            </a:extLst>
          </p:cNvPr>
          <p:cNvGraphicFramePr>
            <a:graphicFrameLocks noGrp="1"/>
          </p:cNvGraphicFramePr>
          <p:nvPr>
            <p:extLst>
              <p:ext uri="{D42A27DB-BD31-4B8C-83A1-F6EECF244321}">
                <p14:modId xmlns:p14="http://schemas.microsoft.com/office/powerpoint/2010/main" val="341138108"/>
              </p:ext>
            </p:extLst>
          </p:nvPr>
        </p:nvGraphicFramePr>
        <p:xfrm>
          <a:off x="144379" y="154005"/>
          <a:ext cx="11867950" cy="6564429"/>
        </p:xfrm>
        <a:graphic>
          <a:graphicData uri="http://schemas.openxmlformats.org/drawingml/2006/table">
            <a:tbl>
              <a:tblPr/>
              <a:tblGrid>
                <a:gridCol w="1233180">
                  <a:extLst>
                    <a:ext uri="{9D8B030D-6E8A-4147-A177-3AD203B41FA5}">
                      <a16:colId xmlns:a16="http://schemas.microsoft.com/office/drawing/2014/main" val="352530803"/>
                    </a:ext>
                  </a:extLst>
                </a:gridCol>
                <a:gridCol w="2126954">
                  <a:extLst>
                    <a:ext uri="{9D8B030D-6E8A-4147-A177-3AD203B41FA5}">
                      <a16:colId xmlns:a16="http://schemas.microsoft.com/office/drawing/2014/main" val="2760962202"/>
                    </a:ext>
                  </a:extLst>
                </a:gridCol>
                <a:gridCol w="2126954">
                  <a:extLst>
                    <a:ext uri="{9D8B030D-6E8A-4147-A177-3AD203B41FA5}">
                      <a16:colId xmlns:a16="http://schemas.microsoft.com/office/drawing/2014/main" val="1517133239"/>
                    </a:ext>
                  </a:extLst>
                </a:gridCol>
                <a:gridCol w="2126954">
                  <a:extLst>
                    <a:ext uri="{9D8B030D-6E8A-4147-A177-3AD203B41FA5}">
                      <a16:colId xmlns:a16="http://schemas.microsoft.com/office/drawing/2014/main" val="3297691526"/>
                    </a:ext>
                  </a:extLst>
                </a:gridCol>
                <a:gridCol w="2126954">
                  <a:extLst>
                    <a:ext uri="{9D8B030D-6E8A-4147-A177-3AD203B41FA5}">
                      <a16:colId xmlns:a16="http://schemas.microsoft.com/office/drawing/2014/main" val="2998321740"/>
                    </a:ext>
                  </a:extLst>
                </a:gridCol>
                <a:gridCol w="2126954">
                  <a:extLst>
                    <a:ext uri="{9D8B030D-6E8A-4147-A177-3AD203B41FA5}">
                      <a16:colId xmlns:a16="http://schemas.microsoft.com/office/drawing/2014/main" val="2570455119"/>
                    </a:ext>
                  </a:extLst>
                </a:gridCol>
              </a:tblGrid>
              <a:tr h="333731">
                <a:tc>
                  <a:txBody>
                    <a:bodyPr/>
                    <a:lstStyle/>
                    <a:p>
                      <a:pPr algn="l" fontAlgn="b"/>
                      <a:endParaRPr lang="en-US" sz="800" b="0" i="0" u="none" strike="noStrike" dirty="0">
                        <a:solidFill>
                          <a:srgbClr val="000000"/>
                        </a:solidFill>
                        <a:effectLst/>
                        <a:latin typeface="Aptos Narrow" panose="020B0004020202020204" pitchFamily="34" charset="0"/>
                      </a:endParaRPr>
                    </a:p>
                  </a:txBody>
                  <a:tcPr marL="5169" marR="5169" marT="5169" marB="0" anchor="b">
                    <a:lnL>
                      <a:noFill/>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noFill/>
                  </a:tcPr>
                </a:tc>
                <a:tc>
                  <a:txBody>
                    <a:bodyPr/>
                    <a:lstStyle/>
                    <a:p>
                      <a:pPr algn="ctr" rtl="0" fontAlgn="ctr"/>
                      <a:r>
                        <a:rPr lang="pt-BR" sz="800" b="0" i="0" u="none" strike="noStrike" dirty="0">
                          <a:solidFill>
                            <a:srgbClr val="000000"/>
                          </a:solidFill>
                          <a:effectLst/>
                          <a:highlight>
                            <a:srgbClr val="DFE250"/>
                          </a:highlight>
                          <a:latin typeface="Century Gothic" panose="020B0502020202020204" pitchFamily="34" charset="0"/>
                        </a:rPr>
                        <a:t>METAS DO ANO 1 – 20XX</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E250"/>
                    </a:solidFill>
                  </a:tcPr>
                </a:tc>
                <a:tc>
                  <a:txBody>
                    <a:bodyPr/>
                    <a:lstStyle/>
                    <a:p>
                      <a:pPr algn="ctr" rtl="0" fontAlgn="ctr"/>
                      <a:r>
                        <a:rPr lang="pt-BR" sz="800" b="0" i="0" u="none" strike="noStrike">
                          <a:solidFill>
                            <a:srgbClr val="000000"/>
                          </a:solidFill>
                          <a:effectLst/>
                          <a:highlight>
                            <a:srgbClr val="DFE250"/>
                          </a:highlight>
                          <a:latin typeface="Century Gothic" panose="020B0502020202020204" pitchFamily="34" charset="0"/>
                        </a:rPr>
                        <a:t>METAS DO ANO 2 – 20XX</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E250"/>
                    </a:solidFill>
                  </a:tcPr>
                </a:tc>
                <a:tc>
                  <a:txBody>
                    <a:bodyPr/>
                    <a:lstStyle/>
                    <a:p>
                      <a:pPr algn="ctr" rtl="0" fontAlgn="ctr"/>
                      <a:r>
                        <a:rPr lang="pt-BR" sz="800" b="0" i="0" u="none" strike="noStrike">
                          <a:solidFill>
                            <a:srgbClr val="000000"/>
                          </a:solidFill>
                          <a:effectLst/>
                          <a:highlight>
                            <a:srgbClr val="DFE250"/>
                          </a:highlight>
                          <a:latin typeface="Century Gothic" panose="020B0502020202020204" pitchFamily="34" charset="0"/>
                        </a:rPr>
                        <a:t>METAS DO ANO 3 – 20XX</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E250"/>
                    </a:solidFill>
                  </a:tcPr>
                </a:tc>
                <a:tc>
                  <a:txBody>
                    <a:bodyPr/>
                    <a:lstStyle/>
                    <a:p>
                      <a:pPr algn="ctr" rtl="0" fontAlgn="ctr"/>
                      <a:r>
                        <a:rPr lang="pt-BR" sz="800" b="0" i="0" u="none" strike="noStrike">
                          <a:solidFill>
                            <a:srgbClr val="000000"/>
                          </a:solidFill>
                          <a:effectLst/>
                          <a:highlight>
                            <a:srgbClr val="DFE250"/>
                          </a:highlight>
                          <a:latin typeface="Century Gothic" panose="020B0502020202020204" pitchFamily="34" charset="0"/>
                        </a:rPr>
                        <a:t>METAS DO ANO 4 – 20XX</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E250"/>
                    </a:solidFill>
                  </a:tcPr>
                </a:tc>
                <a:tc>
                  <a:txBody>
                    <a:bodyPr/>
                    <a:lstStyle/>
                    <a:p>
                      <a:pPr algn="ctr" rtl="0" fontAlgn="ctr"/>
                      <a:r>
                        <a:rPr lang="pt-BR" sz="800" b="0" i="0" u="none" strike="noStrike">
                          <a:solidFill>
                            <a:srgbClr val="000000"/>
                          </a:solidFill>
                          <a:effectLst/>
                          <a:highlight>
                            <a:srgbClr val="DFE250"/>
                          </a:highlight>
                          <a:latin typeface="Century Gothic" panose="020B0502020202020204" pitchFamily="34" charset="0"/>
                        </a:rPr>
                        <a:t>METAS DO ANO 5 – 20XX</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E250"/>
                    </a:solidFill>
                  </a:tcPr>
                </a:tc>
                <a:extLst>
                  <a:ext uri="{0D108BD9-81ED-4DB2-BD59-A6C34878D82A}">
                    <a16:rowId xmlns:a16="http://schemas.microsoft.com/office/drawing/2014/main" val="4294240699"/>
                  </a:ext>
                </a:extLst>
              </a:tr>
              <a:tr h="1039143">
                <a:tc>
                  <a:txBody>
                    <a:bodyPr/>
                    <a:lstStyle/>
                    <a:p>
                      <a:pPr algn="ctr" rtl="0" fontAlgn="ctr"/>
                      <a:r>
                        <a:rPr lang="pt-BR" sz="1000" b="0" i="0" u="none" strike="noStrike" dirty="0">
                          <a:solidFill>
                            <a:srgbClr val="595959"/>
                          </a:solidFill>
                          <a:effectLst/>
                          <a:highlight>
                            <a:srgbClr val="EDEF9F"/>
                          </a:highlight>
                          <a:latin typeface="Century Gothic" panose="020B0502020202020204" pitchFamily="34" charset="0"/>
                        </a:rPr>
                        <a:t>FINANCEIRO</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F9F"/>
                    </a:solidFill>
                  </a:tcPr>
                </a:tc>
                <a:tc>
                  <a:txBody>
                    <a:bodyPr/>
                    <a:lstStyle/>
                    <a:p>
                      <a:pPr algn="l" rtl="0" fontAlgn="ctr"/>
                      <a:r>
                        <a:rPr lang="pt-BR" sz="800" b="0" i="0" u="sng" strike="noStrike">
                          <a:solidFill>
                            <a:srgbClr val="000000"/>
                          </a:solidFill>
                          <a:effectLst/>
                          <a:latin typeface="Century Gothic" panose="020B0502020202020204" pitchFamily="34" charset="0"/>
                        </a:rPr>
                        <a:t>Estabelecer a base:</a:t>
                      </a:r>
                      <a:r>
                        <a:rPr lang="pt-BR" sz="800" b="0" i="0" u="none" strike="noStrike">
                          <a:solidFill>
                            <a:srgbClr val="000000"/>
                          </a:solidFill>
                          <a:effectLst/>
                          <a:latin typeface="Century Gothic" panose="020B0502020202020204" pitchFamily="34" charset="0"/>
                        </a:rPr>
                        <a:t> atingir R$ 5 milhões em receita expandindo a rede de carregamento em 15%. Garantir R$ 2 milhões em financiamento para atualizações e expansão de tecnologia.</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800" b="0" i="0" u="sng" strike="noStrike">
                          <a:solidFill>
                            <a:srgbClr val="000000"/>
                          </a:solidFill>
                          <a:effectLst/>
                          <a:latin typeface="Century Gothic" panose="020B0502020202020204" pitchFamily="34" charset="0"/>
                        </a:rPr>
                        <a:t>Crescimento e expansão:</a:t>
                      </a:r>
                      <a:r>
                        <a:rPr lang="pt-BR" sz="800" b="0" i="0" u="none" strike="noStrike">
                          <a:solidFill>
                            <a:srgbClr val="000000"/>
                          </a:solidFill>
                          <a:effectLst/>
                          <a:latin typeface="Century Gothic" panose="020B0502020202020204" pitchFamily="34" charset="0"/>
                        </a:rPr>
                        <a:t> aumentar a receita em 20%, com foco em áreas urbanas de alta demanda.</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800" b="0" i="0" u="sng" strike="noStrike" dirty="0">
                          <a:solidFill>
                            <a:srgbClr val="000000"/>
                          </a:solidFill>
                          <a:effectLst/>
                          <a:latin typeface="Century Gothic" panose="020B0502020202020204" pitchFamily="34" charset="0"/>
                        </a:rPr>
                        <a:t>Consolidação e rentabilidade:</a:t>
                      </a:r>
                      <a:r>
                        <a:rPr lang="pt-BR" sz="800" b="0" i="0" u="none" strike="noStrike" dirty="0">
                          <a:solidFill>
                            <a:srgbClr val="000000"/>
                          </a:solidFill>
                          <a:effectLst/>
                          <a:latin typeface="Century Gothic" panose="020B0502020202020204" pitchFamily="34" charset="0"/>
                        </a:rPr>
                        <a:t> atingir </a:t>
                      </a:r>
                      <a:br>
                        <a:rPr lang="pt-BR" sz="800" b="0" i="0" u="none" strike="noStrike" dirty="0">
                          <a:solidFill>
                            <a:srgbClr val="000000"/>
                          </a:solidFill>
                          <a:effectLst/>
                          <a:latin typeface="Century Gothic" panose="020B0502020202020204" pitchFamily="34" charset="0"/>
                        </a:rPr>
                      </a:br>
                      <a:r>
                        <a:rPr lang="pt-BR" sz="800" b="0" i="0" u="none" strike="noStrike" dirty="0">
                          <a:solidFill>
                            <a:srgbClr val="000000"/>
                          </a:solidFill>
                          <a:effectLst/>
                          <a:latin typeface="Century Gothic" panose="020B0502020202020204" pitchFamily="34" charset="0"/>
                        </a:rPr>
                        <a:t>R$ 15 milhões em receita por meio de parcerias estratégicas e diversificação de serviços.</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800" b="0" i="0" u="sng" strike="noStrike">
                          <a:solidFill>
                            <a:srgbClr val="000000"/>
                          </a:solidFill>
                          <a:effectLst/>
                          <a:latin typeface="Century Gothic" panose="020B0502020202020204" pitchFamily="34" charset="0"/>
                        </a:rPr>
                        <a:t>Liderança de mercado:</a:t>
                      </a:r>
                      <a:r>
                        <a:rPr lang="pt-BR" sz="800" b="0" i="0" u="none" strike="noStrike">
                          <a:solidFill>
                            <a:srgbClr val="000000"/>
                          </a:solidFill>
                          <a:effectLst/>
                          <a:latin typeface="Century Gothic" panose="020B0502020202020204" pitchFamily="34" charset="0"/>
                        </a:rPr>
                        <a:t> atingir R$ 25 milhões em receita com a introdução de soluções inovadoras de carregamento. Expandir os negócios internacionalmente, começando por projetos-piloto na Europa e Ásia.</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800" b="0" i="0" u="sng" strike="noStrike" dirty="0">
                          <a:solidFill>
                            <a:srgbClr val="000000"/>
                          </a:solidFill>
                          <a:effectLst/>
                          <a:latin typeface="Century Gothic" panose="020B0502020202020204" pitchFamily="34" charset="0"/>
                        </a:rPr>
                        <a:t>Sustentabilidade e inovação:</a:t>
                      </a:r>
                      <a:r>
                        <a:rPr lang="pt-BR" sz="800" b="0" i="0" u="none" strike="noStrike" dirty="0">
                          <a:solidFill>
                            <a:srgbClr val="000000"/>
                          </a:solidFill>
                          <a:effectLst/>
                          <a:latin typeface="Century Gothic" panose="020B0502020202020204" pitchFamily="34" charset="0"/>
                        </a:rPr>
                        <a:t> superar </a:t>
                      </a:r>
                      <a:br>
                        <a:rPr lang="pt-BR" sz="800" b="0" i="0" u="none" strike="noStrike" dirty="0">
                          <a:solidFill>
                            <a:srgbClr val="000000"/>
                          </a:solidFill>
                          <a:effectLst/>
                          <a:latin typeface="Century Gothic" panose="020B0502020202020204" pitchFamily="34" charset="0"/>
                        </a:rPr>
                      </a:br>
                      <a:r>
                        <a:rPr lang="pt-BR" sz="800" b="0" i="0" u="none" strike="noStrike" dirty="0">
                          <a:solidFill>
                            <a:srgbClr val="000000"/>
                          </a:solidFill>
                          <a:effectLst/>
                          <a:latin typeface="Century Gothic" panose="020B0502020202020204" pitchFamily="34" charset="0"/>
                        </a:rPr>
                        <a:t>R$ 35 milhões em receita liderando práticas sustentáveis e integração de energia renovável. Investir 10% dos lucros em P&amp;D para tecnologias de carregamento de veículos elétricos de última geração.</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550255037"/>
                  </a:ext>
                </a:extLst>
              </a:tr>
              <a:tr h="1039143">
                <a:tc>
                  <a:txBody>
                    <a:bodyPr/>
                    <a:lstStyle/>
                    <a:p>
                      <a:pPr algn="ctr" rtl="0" fontAlgn="ctr"/>
                      <a:r>
                        <a:rPr lang="pt-BR" sz="1000" b="0" i="0" u="none" strike="noStrike" dirty="0">
                          <a:solidFill>
                            <a:srgbClr val="595959"/>
                          </a:solidFill>
                          <a:effectLst/>
                          <a:highlight>
                            <a:srgbClr val="EDEF9F"/>
                          </a:highlight>
                          <a:latin typeface="Century Gothic" panose="020B0502020202020204" pitchFamily="34" charset="0"/>
                        </a:rPr>
                        <a:t>MARKETING</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F9F"/>
                    </a:solidFill>
                  </a:tcPr>
                </a:tc>
                <a:tc>
                  <a:txBody>
                    <a:bodyPr/>
                    <a:lstStyle/>
                    <a:p>
                      <a:pPr algn="l" rtl="0" fontAlgn="ctr"/>
                      <a:r>
                        <a:rPr lang="pt-BR" sz="800" b="0" i="0" u="sng" strike="noStrike">
                          <a:solidFill>
                            <a:srgbClr val="000000"/>
                          </a:solidFill>
                          <a:effectLst/>
                          <a:latin typeface="Century Gothic" panose="020B0502020202020204" pitchFamily="34" charset="0"/>
                        </a:rPr>
                        <a:t>Reconhecimento da marca:</a:t>
                      </a:r>
                      <a:r>
                        <a:rPr lang="pt-BR" sz="800" b="0" i="0" u="none" strike="noStrike">
                          <a:solidFill>
                            <a:srgbClr val="000000"/>
                          </a:solidFill>
                          <a:effectLst/>
                          <a:latin typeface="Century Gothic" panose="020B0502020202020204" pitchFamily="34" charset="0"/>
                        </a:rPr>
                        <a:t> lançar uma campanha abrangente de marketing digital para aumentar a visibilidade da marca. Estabelecer parcerias com fabricantes de veículos elétricos para criar oportunidades de co-marketing.</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800" b="0" i="0" u="none" strike="noStrike">
                          <a:solidFill>
                            <a:srgbClr val="000000"/>
                          </a:solidFill>
                          <a:effectLst/>
                          <a:latin typeface="Century Gothic" panose="020B0502020202020204" pitchFamily="34" charset="0"/>
                        </a:rPr>
                        <a:t>Reduzir os custos operacionais em 5% por meio de melhorias na eficiência. </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800" b="0" i="0" u="none" strike="noStrike">
                          <a:solidFill>
                            <a:srgbClr val="000000"/>
                          </a:solidFill>
                          <a:effectLst/>
                          <a:latin typeface="Century Gothic" panose="020B0502020202020204" pitchFamily="34" charset="0"/>
                        </a:rPr>
                        <a:t>Alcançar uma margem de lucro de 15% otimizando as operações e o gerenciamento de custos.</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800" b="0" i="0" u="sng" strike="noStrike">
                          <a:solidFill>
                            <a:srgbClr val="000000"/>
                          </a:solidFill>
                          <a:effectLst/>
                          <a:latin typeface="Century Gothic" panose="020B0502020202020204" pitchFamily="34" charset="0"/>
                        </a:rPr>
                        <a:t>Expansão e diversificação: </a:t>
                      </a:r>
                      <a:r>
                        <a:rPr lang="pt-BR" sz="800" b="0" i="0" u="none" strike="noStrike">
                          <a:solidFill>
                            <a:srgbClr val="000000"/>
                          </a:solidFill>
                          <a:effectLst/>
                          <a:latin typeface="Century Gothic" panose="020B0502020202020204" pitchFamily="34" charset="0"/>
                        </a:rPr>
                        <a:t>entrar em novos mercados com estratégias de marketing direcionadas aos consumidores locais.</a:t>
                      </a:r>
                      <a:br>
                        <a:rPr lang="en-US" sz="800" b="0" i="0" u="none" strike="noStrike">
                          <a:solidFill>
                            <a:srgbClr val="000000"/>
                          </a:solidFill>
                          <a:effectLst/>
                          <a:latin typeface="Century Gothic" panose="020B0502020202020204" pitchFamily="34" charset="0"/>
                        </a:rPr>
                      </a:br>
                      <a:r>
                        <a:rPr lang="pt-BR" sz="800" b="0" i="0" u="none" strike="noStrike">
                          <a:solidFill>
                            <a:srgbClr val="000000"/>
                          </a:solidFill>
                          <a:effectLst/>
                          <a:latin typeface="Century Gothic" panose="020B0502020202020204" pitchFamily="34" charset="0"/>
                        </a:rPr>
                        <a:t>Diversificar os esforços de marketing para incluir segmentos B2B com foco em empresas de logística.</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800" b="0" i="0" u="sng" strike="noStrike">
                          <a:solidFill>
                            <a:srgbClr val="000000"/>
                          </a:solidFill>
                          <a:effectLst/>
                          <a:latin typeface="Century Gothic" panose="020B0502020202020204" pitchFamily="34" charset="0"/>
                        </a:rPr>
                        <a:t>Liderança da marca</a:t>
                      </a:r>
                      <a:r>
                        <a:rPr lang="pt-BR" sz="800" b="0" i="0" u="none" strike="noStrike">
                          <a:solidFill>
                            <a:srgbClr val="000000"/>
                          </a:solidFill>
                          <a:effectLst/>
                          <a:latin typeface="Century Gothic" panose="020B0502020202020204" pitchFamily="34" charset="0"/>
                        </a:rPr>
                        <a:t>: posicionar a Positive Charge como líder em inovação de carregamento de veículos elétricos por meio de conferências e publicações do setor. Fortalecer a fidelidade à marca destacando iniciativas de sustentabilidade e histórias de sucesso dos clientes.</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90367500"/>
                  </a:ext>
                </a:extLst>
              </a:tr>
              <a:tr h="1039143">
                <a:tc>
                  <a:txBody>
                    <a:bodyPr/>
                    <a:lstStyle/>
                    <a:p>
                      <a:pPr algn="ctr" rtl="0" fontAlgn="ctr"/>
                      <a:r>
                        <a:rPr lang="pt-BR" sz="1000" b="0" i="0" u="none" strike="noStrike" dirty="0">
                          <a:solidFill>
                            <a:srgbClr val="595959"/>
                          </a:solidFill>
                          <a:effectLst/>
                          <a:highlight>
                            <a:srgbClr val="EDEF9F"/>
                          </a:highlight>
                          <a:latin typeface="Century Gothic" panose="020B0502020202020204" pitchFamily="34" charset="0"/>
                        </a:rPr>
                        <a:t>ENGAJAMENTO DA COMUNIDADE</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F9F"/>
                    </a:solidFill>
                  </a:tcPr>
                </a:tc>
                <a:tc>
                  <a:txBody>
                    <a:bodyPr/>
                    <a:lstStyle/>
                    <a:p>
                      <a:pPr algn="l" rtl="0" fontAlgn="ctr"/>
                      <a:r>
                        <a:rPr lang="pt-BR" sz="800" b="0" i="0" u="sng" strike="noStrike">
                          <a:solidFill>
                            <a:srgbClr val="000000"/>
                          </a:solidFill>
                          <a:effectLst/>
                          <a:latin typeface="Century Gothic" panose="020B0502020202020204" pitchFamily="34" charset="0"/>
                        </a:rPr>
                        <a:t>Construção de relacionamentos</a:t>
                      </a:r>
                      <a:r>
                        <a:rPr lang="pt-BR" sz="800" b="0" i="0" u="none" strike="noStrike">
                          <a:solidFill>
                            <a:srgbClr val="000000"/>
                          </a:solidFill>
                          <a:effectLst/>
                          <a:latin typeface="Century Gothic" panose="020B0502020202020204" pitchFamily="34" charset="0"/>
                        </a:rPr>
                        <a:t>: colaborar com governos e organizações comunitárias locais em projetos de infraestrutura de veículos elétricos. Patrocinar eventos locais relacionados a meio ambiente e sustentabilidade.</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800" b="0" i="0" u="sng" strike="noStrike">
                          <a:solidFill>
                            <a:srgbClr val="000000"/>
                          </a:solidFill>
                          <a:effectLst/>
                          <a:latin typeface="Century Gothic" panose="020B0502020202020204" pitchFamily="34" charset="0"/>
                        </a:rPr>
                        <a:t>Penetração de mercado:</a:t>
                      </a:r>
                      <a:r>
                        <a:rPr lang="pt-BR" sz="800" b="0" i="0" u="none" strike="noStrike">
                          <a:solidFill>
                            <a:srgbClr val="000000"/>
                          </a:solidFill>
                          <a:effectLst/>
                          <a:latin typeface="Century Gothic" panose="020B0502020202020204" pitchFamily="34" charset="0"/>
                        </a:rPr>
                        <a:t> introduzir programas de fidelidade e incentivos para usuários frequentes. Organizar eventos de conscientização e sustentabilidade de veículos elétricos para educar e envolver clientes em potencial.</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800" b="0" i="0" u="sng" strike="noStrike">
                          <a:solidFill>
                            <a:srgbClr val="000000"/>
                          </a:solidFill>
                          <a:effectLst/>
                          <a:latin typeface="Century Gothic" panose="020B0502020202020204" pitchFamily="34" charset="0"/>
                        </a:rPr>
                        <a:t>Engajamento do cliente</a:t>
                      </a:r>
                      <a:r>
                        <a:rPr lang="pt-BR" sz="800" b="0" i="0" u="none" strike="noStrike">
                          <a:solidFill>
                            <a:srgbClr val="000000"/>
                          </a:solidFill>
                          <a:effectLst/>
                          <a:latin typeface="Century Gothic" panose="020B0502020202020204" pitchFamily="34" charset="0"/>
                        </a:rPr>
                        <a:t>: aproveitar as redes sociais e o feedback dos clientes para melhorar a experiência do usuário. Implementar programas de indicação para aumentar a base de usuários. </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800" b="0" i="0" u="none" strike="noStrike">
                          <a:solidFill>
                            <a:srgbClr val="000000"/>
                          </a:solidFill>
                          <a:effectLst/>
                          <a:latin typeface="Century Gothic" panose="020B0502020202020204" pitchFamily="34" charset="0"/>
                        </a:rPr>
                        <a:t>Expansão do impacto: estabelecer parcerias com organizações sem fins lucrativos para projetos de impacto ambiental mais amplos. Aumentar o envolvimento através de projetos de arte das estações de carregamento orientados para a comunidade.</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800" b="0" i="0" u="sng" strike="noStrike">
                          <a:solidFill>
                            <a:srgbClr val="000000"/>
                          </a:solidFill>
                          <a:effectLst/>
                          <a:latin typeface="Century Gothic" panose="020B0502020202020204" pitchFamily="34" charset="0"/>
                        </a:rPr>
                        <a:t>Legado e liderança: </a:t>
                      </a:r>
                      <a:r>
                        <a:rPr lang="pt-BR" sz="800" b="0" i="0" u="none" strike="noStrike">
                          <a:solidFill>
                            <a:srgbClr val="000000"/>
                          </a:solidFill>
                          <a:effectLst/>
                          <a:latin typeface="Century Gothic" panose="020B0502020202020204" pitchFamily="34" charset="0"/>
                        </a:rPr>
                        <a:t>liderar iniciativas comunitárias sobre energia renovável e sustentabilidade definindo os padrões do setor.</a:t>
                      </a:r>
                      <a:br>
                        <a:rPr lang="en-US" sz="800" b="0" i="0" u="none" strike="noStrike">
                          <a:solidFill>
                            <a:srgbClr val="000000"/>
                          </a:solidFill>
                          <a:effectLst/>
                          <a:latin typeface="Century Gothic" panose="020B0502020202020204" pitchFamily="34" charset="0"/>
                        </a:rPr>
                      </a:br>
                      <a:r>
                        <a:rPr lang="pt-BR" sz="800" b="0" i="0" u="none" strike="noStrike">
                          <a:solidFill>
                            <a:srgbClr val="000000"/>
                          </a:solidFill>
                          <a:effectLst/>
                          <a:latin typeface="Century Gothic" panose="020B0502020202020204" pitchFamily="34" charset="0"/>
                        </a:rPr>
                        <a:t>Estabelecer centros comunitários da Positive Charge para ensino e inovação em cidades grandes. </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57081694"/>
                  </a:ext>
                </a:extLst>
              </a:tr>
              <a:tr h="1039143">
                <a:tc>
                  <a:txBody>
                    <a:bodyPr/>
                    <a:lstStyle/>
                    <a:p>
                      <a:pPr algn="ctr" rtl="0" fontAlgn="ctr"/>
                      <a:r>
                        <a:rPr lang="pt-BR" sz="1000" b="0" i="0" u="none" strike="noStrike" dirty="0">
                          <a:solidFill>
                            <a:srgbClr val="595959"/>
                          </a:solidFill>
                          <a:effectLst/>
                          <a:highlight>
                            <a:srgbClr val="EDEF9F"/>
                          </a:highlight>
                          <a:latin typeface="Century Gothic" panose="020B0502020202020204" pitchFamily="34" charset="0"/>
                        </a:rPr>
                        <a:t>OPERACIONAL</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F9F"/>
                    </a:solidFill>
                  </a:tcPr>
                </a:tc>
                <a:tc>
                  <a:txBody>
                    <a:bodyPr/>
                    <a:lstStyle/>
                    <a:p>
                      <a:pPr algn="l" rtl="0" fontAlgn="ctr"/>
                      <a:r>
                        <a:rPr lang="pt-BR" sz="800" b="0" i="0" u="sng" strike="noStrike">
                          <a:solidFill>
                            <a:srgbClr val="000000"/>
                          </a:solidFill>
                          <a:effectLst/>
                          <a:latin typeface="Century Gothic" panose="020B0502020202020204" pitchFamily="34" charset="0"/>
                        </a:rPr>
                        <a:t>Desenvolvimento de infraestrutura</a:t>
                      </a:r>
                      <a:r>
                        <a:rPr lang="pt-BR" sz="800" b="0" i="0" u="none" strike="noStrike">
                          <a:solidFill>
                            <a:srgbClr val="000000"/>
                          </a:solidFill>
                          <a:effectLst/>
                          <a:latin typeface="Century Gothic" panose="020B0502020202020204" pitchFamily="34" charset="0"/>
                        </a:rPr>
                        <a:t>: implementar 200 novas estações de carregamento nos principais locais estratégicos. Implementar sistemas de manutenção e monitoramento de última geração para obter alta confiabilidade.</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800" b="0" i="0" u="sng" strike="noStrike">
                          <a:solidFill>
                            <a:srgbClr val="000000"/>
                          </a:solidFill>
                          <a:effectLst/>
                          <a:latin typeface="Century Gothic" panose="020B0502020202020204" pitchFamily="34" charset="0"/>
                        </a:rPr>
                        <a:t>Programas comunitários</a:t>
                      </a:r>
                      <a:r>
                        <a:rPr lang="pt-BR" sz="800" b="0" i="0" u="none" strike="noStrike">
                          <a:solidFill>
                            <a:srgbClr val="000000"/>
                          </a:solidFill>
                          <a:effectLst/>
                          <a:latin typeface="Century Gothic" panose="020B0502020202020204" pitchFamily="34" charset="0"/>
                        </a:rPr>
                        <a:t>: lançar programas educacionais em escolas e comunidades sobre veículos elétricos e sustentabilidade ambiental. Iniciar um programa de subsídios para empresas locais instalarem carregadores de veículos elétricos.</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800" b="0" i="0" u="sng" strike="noStrike">
                          <a:solidFill>
                            <a:srgbClr val="000000"/>
                          </a:solidFill>
                          <a:effectLst/>
                          <a:latin typeface="Century Gothic" panose="020B0502020202020204" pitchFamily="34" charset="0"/>
                        </a:rPr>
                        <a:t>Feedback e adaptação</a:t>
                      </a:r>
                      <a:r>
                        <a:rPr lang="pt-BR" sz="800" b="0" i="0" u="none" strike="noStrike">
                          <a:solidFill>
                            <a:srgbClr val="000000"/>
                          </a:solidFill>
                          <a:effectLst/>
                          <a:latin typeface="Century Gothic" panose="020B0502020202020204" pitchFamily="34" charset="0"/>
                        </a:rPr>
                        <a:t>: estabelecer um conselho consultivo da comunidade para coletar feedback sobre os locais e serviços das estações de carregamento. Implementar melhorias sugeridas pela comunidade e recursos de acessibilidade.</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800" b="0" i="0" u="sng" strike="noStrike">
                          <a:solidFill>
                            <a:srgbClr val="000000"/>
                          </a:solidFill>
                          <a:effectLst/>
                          <a:latin typeface="Century Gothic" panose="020B0502020202020204" pitchFamily="34" charset="0"/>
                        </a:rPr>
                        <a:t>Expansão do impacto</a:t>
                      </a:r>
                      <a:r>
                        <a:rPr lang="pt-BR" sz="800" b="0" i="0" u="none" strike="noStrike">
                          <a:solidFill>
                            <a:srgbClr val="000000"/>
                          </a:solidFill>
                          <a:effectLst/>
                          <a:latin typeface="Century Gothic" panose="020B0502020202020204" pitchFamily="34" charset="0"/>
                        </a:rPr>
                        <a:t>: estabelecer parcerias com organizações sem fins lucrativos para projetos de impacto ambiental mais amplos. Aumentar o envolvimento através de projetos de arte das estações de carregamento orientados para a comunidade.</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800" b="0" i="0" u="none" strike="noStrike">
                          <a:solidFill>
                            <a:srgbClr val="000000"/>
                          </a:solidFill>
                          <a:effectLst/>
                          <a:latin typeface="Century Gothic" panose="020B0502020202020204" pitchFamily="34" charset="0"/>
                        </a:rPr>
                        <a:t>Operações à prova de obsolescência: obter total eficiência operacional com análises orientadas por IA e integração de IoT. Garantir que todas as operações sejam alimentadas por 100% de energia renovável, alinhando-se com as metas de sustentabilidade.</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869659051"/>
                  </a:ext>
                </a:extLst>
              </a:tr>
              <a:tr h="1037063">
                <a:tc>
                  <a:txBody>
                    <a:bodyPr/>
                    <a:lstStyle/>
                    <a:p>
                      <a:pPr algn="ctr" rtl="0" fontAlgn="ctr"/>
                      <a:r>
                        <a:rPr lang="pt-BR" sz="1000" b="0" i="0" u="none" strike="noStrike" dirty="0">
                          <a:solidFill>
                            <a:srgbClr val="595959"/>
                          </a:solidFill>
                          <a:effectLst/>
                          <a:highlight>
                            <a:srgbClr val="EDEF9F"/>
                          </a:highlight>
                          <a:latin typeface="Century Gothic" panose="020B0502020202020204" pitchFamily="34" charset="0"/>
                        </a:rPr>
                        <a:t>PARCERIAS ESTRATÉGICAS</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F9F"/>
                    </a:solidFill>
                  </a:tcPr>
                </a:tc>
                <a:tc>
                  <a:txBody>
                    <a:bodyPr/>
                    <a:lstStyle/>
                    <a:p>
                      <a:pPr algn="l" rtl="0" fontAlgn="ctr"/>
                      <a:r>
                        <a:rPr lang="pt-BR" sz="800" b="0" i="0" u="sng" strike="noStrike">
                          <a:solidFill>
                            <a:srgbClr val="000000"/>
                          </a:solidFill>
                          <a:effectLst/>
                          <a:latin typeface="Century Gothic" panose="020B0502020202020204" pitchFamily="34" charset="0"/>
                        </a:rPr>
                        <a:t>Base e alinhamento:</a:t>
                      </a:r>
                      <a:r>
                        <a:rPr lang="pt-BR" sz="800" b="0" i="0" u="none" strike="noStrike">
                          <a:solidFill>
                            <a:srgbClr val="000000"/>
                          </a:solidFill>
                          <a:effectLst/>
                          <a:latin typeface="Century Gothic" panose="020B0502020202020204" pitchFamily="34" charset="0"/>
                        </a:rPr>
                        <a:t> estabelecer parcerias com fabricantes de veículos elétricos e empresas locais para aumentar a acessibilidade das estações de carregamento.</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gridSpan="4">
                  <a:txBody>
                    <a:bodyPr/>
                    <a:lstStyle/>
                    <a:p>
                      <a:pPr algn="l" rtl="0" fontAlgn="ctr"/>
                      <a:r>
                        <a:rPr lang="pt-BR" sz="800" b="0" i="0" u="sng" strike="noStrike">
                          <a:solidFill>
                            <a:srgbClr val="000000"/>
                          </a:solidFill>
                          <a:effectLst/>
                          <a:latin typeface="Century Gothic" panose="020B0502020202020204" pitchFamily="34" charset="0"/>
                        </a:rPr>
                        <a:t>Expansão e sinergia:</a:t>
                      </a:r>
                      <a:r>
                        <a:rPr lang="pt-BR" sz="800" b="0" i="0" u="none" strike="noStrike">
                          <a:solidFill>
                            <a:srgbClr val="000000"/>
                          </a:solidFill>
                          <a:effectLst/>
                          <a:latin typeface="Century Gothic" panose="020B0502020202020204" pitchFamily="34" charset="0"/>
                        </a:rPr>
                        <a:t> revisar anualmente a eficácia da parceria e o alinhamento estratégico com o objetivo de expandir para novos mercados e tecnologias, aprimorando as ofertas de serviços e a presença no mercado.</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77041030"/>
                  </a:ext>
                </a:extLst>
              </a:tr>
              <a:tr h="1037063">
                <a:tc>
                  <a:txBody>
                    <a:bodyPr/>
                    <a:lstStyle/>
                    <a:p>
                      <a:pPr algn="ctr" rtl="0" fontAlgn="ctr"/>
                      <a:r>
                        <a:rPr lang="pt-BR" sz="1000" b="0" i="0" u="none" strike="noStrike" dirty="0">
                          <a:solidFill>
                            <a:srgbClr val="595959"/>
                          </a:solidFill>
                          <a:effectLst/>
                          <a:highlight>
                            <a:srgbClr val="EDEF9F"/>
                          </a:highlight>
                          <a:latin typeface="Century Gothic" panose="020B0502020202020204" pitchFamily="34" charset="0"/>
                        </a:rPr>
                        <a:t>DESENVOLVIMENTO DE TECNOLOGIA</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F9F"/>
                    </a:solidFill>
                  </a:tcPr>
                </a:tc>
                <a:tc>
                  <a:txBody>
                    <a:bodyPr/>
                    <a:lstStyle/>
                    <a:p>
                      <a:pPr algn="l" rtl="0" fontAlgn="ctr"/>
                      <a:r>
                        <a:rPr lang="pt-BR" sz="800" b="0" i="0" u="sng" strike="noStrike">
                          <a:solidFill>
                            <a:srgbClr val="000000"/>
                          </a:solidFill>
                          <a:effectLst/>
                          <a:latin typeface="Century Gothic" panose="020B0502020202020204" pitchFamily="34" charset="0"/>
                        </a:rPr>
                        <a:t>Pesquisa e desenvolvimento: </a:t>
                      </a:r>
                      <a:r>
                        <a:rPr lang="pt-BR" sz="800" b="0" i="0" u="none" strike="noStrike">
                          <a:solidFill>
                            <a:srgbClr val="000000"/>
                          </a:solidFill>
                          <a:effectLst/>
                          <a:latin typeface="Century Gothic" panose="020B0502020202020204" pitchFamily="34" charset="0"/>
                        </a:rPr>
                        <a:t>investir em P&amp;D para obter tecnologias de carregamento mais rápido e melhores designs de interface do usuário</a:t>
                      </a:r>
                      <a:r>
                        <a:rPr lang="pt-BR" sz="800" b="0" i="0" u="sng" strike="noStrike">
                          <a:solidFill>
                            <a:srgbClr val="000000"/>
                          </a:solidFill>
                          <a:effectLst/>
                          <a:latin typeface="Century Gothic" panose="020B0502020202020204" pitchFamily="34" charset="0"/>
                        </a:rPr>
                        <a:t>.</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gridSpan="4">
                  <a:txBody>
                    <a:bodyPr/>
                    <a:lstStyle/>
                    <a:p>
                      <a:pPr algn="l" rtl="0" fontAlgn="ctr"/>
                      <a:r>
                        <a:rPr lang="pt-BR" sz="800" b="0" i="0" u="sng" strike="noStrike" dirty="0">
                          <a:solidFill>
                            <a:srgbClr val="000000"/>
                          </a:solidFill>
                          <a:effectLst/>
                          <a:latin typeface="Century Gothic" panose="020B0502020202020204" pitchFamily="34" charset="0"/>
                        </a:rPr>
                        <a:t>Implementação e inovação: </a:t>
                      </a:r>
                      <a:r>
                        <a:rPr lang="pt-BR" sz="800" b="0" i="0" u="none" strike="noStrike" dirty="0">
                          <a:solidFill>
                            <a:srgbClr val="000000"/>
                          </a:solidFill>
                          <a:effectLst/>
                          <a:latin typeface="Century Gothic" panose="020B0502020202020204" pitchFamily="34" charset="0"/>
                        </a:rPr>
                        <a:t>implementar novas tecnologias e recursos com foco na conveniência do cliente e na sustentabilidade ambiental, garantindo que a Positive Charge lidere os avanços tecnológicos no setor de carregamento de veículos elétricos.</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19646882"/>
                  </a:ext>
                </a:extLst>
              </a:tr>
            </a:tbl>
          </a:graphicData>
        </a:graphic>
      </p:graphicFrame>
    </p:spTree>
    <p:extLst>
      <p:ext uri="{BB962C8B-B14F-4D97-AF65-F5344CB8AC3E}">
        <p14:creationId xmlns:p14="http://schemas.microsoft.com/office/powerpoint/2010/main" val="2096331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pt-BR" sz="1600" b="1">
                          <a:solidFill>
                            <a:schemeClr val="tx1"/>
                          </a:solidFill>
                          <a:effectLst/>
                          <a:latin typeface="Century Gothic" panose="020B0502020202020204" pitchFamily="34" charset="0"/>
                        </a:rPr>
                        <a:t>AVISO DE ISENÇÃO DE RESPONSABILIDADE</a:t>
                      </a:r>
                    </a:p>
                    <a:p>
                      <a:pPr marL="0" marR="0" rtl="0">
                        <a:spcBef>
                          <a:spcPts val="0"/>
                        </a:spcBef>
                        <a:spcAft>
                          <a:spcPts val="0"/>
                        </a:spcAft>
                      </a:pPr>
                      <a:r>
                        <a:rPr lang="pt-BR" sz="1200" b="0">
                          <a:solidFill>
                            <a:schemeClr val="tx1"/>
                          </a:solidFill>
                          <a:effectLst/>
                          <a:latin typeface="Century Gothic" panose="020B0502020202020204" pitchFamily="34" charset="0"/>
                        </a:rPr>
                        <a:t> </a:t>
                      </a:r>
                    </a:p>
                    <a:p>
                      <a:pPr marL="0" marR="0" rtl="0">
                        <a:spcBef>
                          <a:spcPts val="0"/>
                        </a:spcBef>
                        <a:spcAft>
                          <a:spcPts val="0"/>
                        </a:spcAft>
                      </a:pPr>
                      <a:r>
                        <a:rPr lang="pt-BR" sz="1600" b="0">
                          <a:solidFill>
                            <a:schemeClr val="tx1"/>
                          </a:solidFill>
                          <a:effectLst/>
                          <a:latin typeface="Century Gothic" panose="020B0502020202020204" pitchFamily="34" charset="0"/>
                        </a:rPr>
                        <a:t>Qualquer artigo, modelo ou informação fornecidos pela Smartsheet no site são apenas para referência. Embora nos esforcemos para manter as informações atualizadas e corretas, não fornecemos garantia de qualquer natureza, seja explícita ou implícita, a respeito da integridade, precisão, confiabilidade, adequação ou disponibilidade do site ou das informações, artigos, modelos ou gráficos contidos no site. Portanto, toda confiança que você depositar nessas informações será estritamente por sua própria conta e risco.</a:t>
                      </a: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1043</TotalTime>
  <Words>1114</Words>
  <Application>Microsoft Office PowerPoint</Application>
  <PresentationFormat>Widescreen</PresentationFormat>
  <Paragraphs>52</Paragraphs>
  <Slides>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Aptos Narrow</vt: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Mira Li</cp:lastModifiedBy>
  <cp:revision>43</cp:revision>
  <dcterms:created xsi:type="dcterms:W3CDTF">2022-05-22T18:55:25Z</dcterms:created>
  <dcterms:modified xsi:type="dcterms:W3CDTF">2024-09-24T13:17:49Z</dcterms:modified>
</cp:coreProperties>
</file>